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tags/tag7.xml" ContentType="application/vnd.openxmlformats-officedocument.presentationml.tags+xml"/>
  <Override PartName="/ppt/notesSlides/notesSlide7.xml" ContentType="application/vnd.openxmlformats-officedocument.presentationml.notesSlide+xml"/>
  <Override PartName="/ppt/tags/tag8.xml" ContentType="application/vnd.openxmlformats-officedocument.presentationml.tags+xml"/>
  <Override PartName="/ppt/notesSlides/notesSlide8.xml" ContentType="application/vnd.openxmlformats-officedocument.presentationml.notesSlide+xml"/>
  <Override PartName="/ppt/tags/tag9.xml" ContentType="application/vnd.openxmlformats-officedocument.presentationml.tags+xml"/>
  <Override PartName="/ppt/notesSlides/notesSlide9.xml" ContentType="application/vnd.openxmlformats-officedocument.presentationml.notesSlide+xml"/>
  <Override PartName="/ppt/tags/tag10.xml" ContentType="application/vnd.openxmlformats-officedocument.presentationml.tags+xml"/>
  <Override PartName="/ppt/notesSlides/notesSlide10.xml" ContentType="application/vnd.openxmlformats-officedocument.presentationml.notesSlide+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51" r:id="rId1"/>
    <p:sldMasterId id="2147483763" r:id="rId2"/>
    <p:sldMasterId id="2147483765" r:id="rId3"/>
  </p:sldMasterIdLst>
  <p:notesMasterIdLst>
    <p:notesMasterId r:id="rId35"/>
  </p:notesMasterIdLst>
  <p:handoutMasterIdLst>
    <p:handoutMasterId r:id="rId36"/>
  </p:handoutMasterIdLst>
  <p:sldIdLst>
    <p:sldId id="322" r:id="rId4"/>
    <p:sldId id="300" r:id="rId5"/>
    <p:sldId id="291" r:id="rId6"/>
    <p:sldId id="327" r:id="rId7"/>
    <p:sldId id="296" r:id="rId8"/>
    <p:sldId id="331" r:id="rId9"/>
    <p:sldId id="332" r:id="rId10"/>
    <p:sldId id="328" r:id="rId11"/>
    <p:sldId id="314" r:id="rId12"/>
    <p:sldId id="333" r:id="rId13"/>
    <p:sldId id="309" r:id="rId14"/>
    <p:sldId id="316" r:id="rId15"/>
    <p:sldId id="317" r:id="rId16"/>
    <p:sldId id="310" r:id="rId17"/>
    <p:sldId id="329" r:id="rId18"/>
    <p:sldId id="297" r:id="rId19"/>
    <p:sldId id="308" r:id="rId20"/>
    <p:sldId id="326" r:id="rId21"/>
    <p:sldId id="319" r:id="rId22"/>
    <p:sldId id="324" r:id="rId23"/>
    <p:sldId id="301" r:id="rId24"/>
    <p:sldId id="334" r:id="rId25"/>
    <p:sldId id="311" r:id="rId26"/>
    <p:sldId id="335" r:id="rId27"/>
    <p:sldId id="302" r:id="rId28"/>
    <p:sldId id="325" r:id="rId29"/>
    <p:sldId id="321" r:id="rId30"/>
    <p:sldId id="330" r:id="rId31"/>
    <p:sldId id="285" r:id="rId32"/>
    <p:sldId id="306" r:id="rId33"/>
    <p:sldId id="323" r:id="rId34"/>
  </p:sldIdLst>
  <p:sldSz cx="12192000" cy="6858000"/>
  <p:notesSz cx="6858000" cy="9144000"/>
  <p:embeddedFontLst>
    <p:embeddedFont>
      <p:font typeface="Times" panose="02020603050405020304" pitchFamily="18" charset="0"/>
      <p:regular r:id="rId37"/>
      <p:bold r:id="rId38"/>
      <p:italic r:id="rId39"/>
      <p:boldItalic r:id="rId40"/>
    </p:embeddedFont>
    <p:embeddedFont>
      <p:font typeface="Century Gothic" panose="020B0502020202020204" pitchFamily="34" charset="0"/>
      <p:regular r:id="rId41"/>
      <p:bold r:id="rId42"/>
      <p:italic r:id="rId43"/>
      <p:boldItalic r:id="rId44"/>
    </p:embeddedFont>
    <p:embeddedFont>
      <p:font typeface="Calibri Light" panose="020F0302020204030204" pitchFamily="34" charset="0"/>
      <p:regular r:id="rId45"/>
      <p:italic r:id="rId46"/>
    </p:embeddedFont>
    <p:embeddedFont>
      <p:font typeface="Calibri" panose="020F0502020204030204" pitchFamily="34" charset="0"/>
      <p:regular r:id="rId47"/>
      <p:bold r:id="rId48"/>
      <p:italic r:id="rId49"/>
      <p:boldItalic r:id="rId50"/>
    </p:embeddedFont>
  </p:embeddedFont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mn-cs"/>
      </a:defRPr>
    </a:lvl5pPr>
    <a:lvl6pPr marL="2286000" algn="l" defTabSz="914400" rtl="0" eaLnBrk="1" latinLnBrk="0" hangingPunct="1">
      <a:defRPr b="1" kern="1200">
        <a:solidFill>
          <a:schemeClr val="tx1"/>
        </a:solidFill>
        <a:latin typeface="Arial" panose="020B0604020202020204" pitchFamily="34" charset="0"/>
        <a:ea typeface="+mn-ea"/>
        <a:cs typeface="+mn-cs"/>
      </a:defRPr>
    </a:lvl6pPr>
    <a:lvl7pPr marL="2743200" algn="l" defTabSz="914400" rtl="0" eaLnBrk="1" latinLnBrk="0" hangingPunct="1">
      <a:defRPr b="1" kern="1200">
        <a:solidFill>
          <a:schemeClr val="tx1"/>
        </a:solidFill>
        <a:latin typeface="Arial" panose="020B0604020202020204" pitchFamily="34" charset="0"/>
        <a:ea typeface="+mn-ea"/>
        <a:cs typeface="+mn-cs"/>
      </a:defRPr>
    </a:lvl7pPr>
    <a:lvl8pPr marL="3200400" algn="l" defTabSz="914400" rtl="0" eaLnBrk="1" latinLnBrk="0" hangingPunct="1">
      <a:defRPr b="1" kern="1200">
        <a:solidFill>
          <a:schemeClr val="tx1"/>
        </a:solidFill>
        <a:latin typeface="Arial" panose="020B0604020202020204" pitchFamily="34" charset="0"/>
        <a:ea typeface="+mn-ea"/>
        <a:cs typeface="+mn-cs"/>
      </a:defRPr>
    </a:lvl8pPr>
    <a:lvl9pPr marL="3657600" algn="l" defTabSz="914400" rtl="0" eaLnBrk="1" latinLnBrk="0" hangingPunct="1">
      <a:defRPr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99"/>
    <a:srgbClr val="3333FF"/>
    <a:srgbClr val="FF0066"/>
    <a:srgbClr val="134524"/>
    <a:srgbClr val="CB1D1D"/>
    <a:srgbClr val="66FF33"/>
    <a:srgbClr val="FFFF00"/>
    <a:srgbClr val="336699"/>
    <a:srgbClr val="990099"/>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91" autoAdjust="0"/>
    <p:restoredTop sz="87530" autoAdjust="0"/>
  </p:normalViewPr>
  <p:slideViewPr>
    <p:cSldViewPr>
      <p:cViewPr varScale="1">
        <p:scale>
          <a:sx n="70" d="100"/>
          <a:sy n="70" d="100"/>
        </p:scale>
        <p:origin x="126" y="60"/>
      </p:cViewPr>
      <p:guideLst>
        <p:guide orient="horz" pos="2160"/>
        <p:guide pos="3840"/>
      </p:guideLst>
    </p:cSldViewPr>
  </p:slideViewPr>
  <p:notesTextViewPr>
    <p:cViewPr>
      <p:scale>
        <a:sx n="100" d="100"/>
        <a:sy n="100" d="100"/>
      </p:scale>
      <p:origin x="0" y="0"/>
    </p:cViewPr>
  </p:notesTextViewPr>
  <p:sorterViewPr>
    <p:cViewPr>
      <p:scale>
        <a:sx n="66" d="100"/>
        <a:sy n="66" d="100"/>
      </p:scale>
      <p:origin x="0" y="234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3.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6.fntdata"/><Relationship Id="rId47" Type="http://schemas.openxmlformats.org/officeDocument/2006/relationships/font" Target="fonts/font11.fntdata"/><Relationship Id="rId50" Type="http://schemas.openxmlformats.org/officeDocument/2006/relationships/font" Target="fonts/font14.fntdata"/><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font" Target="fonts/font9.fntdata"/><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8.fntdata"/><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7.fntdata"/><Relationship Id="rId48" Type="http://schemas.openxmlformats.org/officeDocument/2006/relationships/font" Target="fonts/font12.fntdata"/><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2.fntdata"/><Relationship Id="rId46" Type="http://schemas.openxmlformats.org/officeDocument/2006/relationships/font" Target="fonts/font10.fntdata"/><Relationship Id="rId20" Type="http://schemas.openxmlformats.org/officeDocument/2006/relationships/slide" Target="slides/slide17.xml"/><Relationship Id="rId41" Type="http://schemas.openxmlformats.org/officeDocument/2006/relationships/font" Target="fonts/font5.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49" Type="http://schemas.openxmlformats.org/officeDocument/2006/relationships/font" Target="fonts/font13.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GV. Hoàng Thị Thanh Tâm</a:t>
            </a:r>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48E34B-7623-42FA-9C79-B41065DCDB01}" type="datetimeFigureOut">
              <a:rPr lang="en-US" smtClean="0"/>
              <a:t>6/12/2022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smtClean="0"/>
              <a:t>THPT Thăng Long</a:t>
            </a:r>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7CCA1C-0319-4E81-BFC4-E613052D9461}" type="slidenum">
              <a:rPr lang="en-US" smtClean="0"/>
              <a:t>‹#›</a:t>
            </a:fld>
            <a:endParaRPr lang="en-US"/>
          </a:p>
        </p:txBody>
      </p:sp>
    </p:spTree>
    <p:extLst>
      <p:ext uri="{BB962C8B-B14F-4D97-AF65-F5344CB8AC3E}">
        <p14:creationId xmlns:p14="http://schemas.microsoft.com/office/powerpoint/2010/main" val="534023890"/>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EBCB627-503B-46DF-80C6-5FE0DCA039F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a:defRPr/>
            </a:pPr>
            <a:r>
              <a:rPr lang="en-US" smtClean="0"/>
              <a:t>GV. Hoàng Thị Thanh Tâm</a:t>
            </a:r>
            <a:endParaRPr lang="en-US"/>
          </a:p>
        </p:txBody>
      </p:sp>
      <p:sp>
        <p:nvSpPr>
          <p:cNvPr id="3" name="Date Placeholder 2">
            <a:extLst>
              <a:ext uri="{FF2B5EF4-FFF2-40B4-BE49-F238E27FC236}">
                <a16:creationId xmlns:a16="http://schemas.microsoft.com/office/drawing/2014/main" id="{6CD93FB5-B631-422B-90BA-B2C113E1A980}"/>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a:defRPr/>
            </a:pPr>
            <a:fld id="{2C8FA5DC-94BA-47B1-B8FB-72E51D6F3D18}" type="datetimeFigureOut">
              <a:rPr lang="en-US"/>
              <a:pPr>
                <a:defRPr/>
              </a:pPr>
              <a:t>6/12/2022</a:t>
            </a:fld>
            <a:endParaRPr lang="en-US"/>
          </a:p>
        </p:txBody>
      </p:sp>
      <p:sp>
        <p:nvSpPr>
          <p:cNvPr id="4" name="Slide Image Placeholder 3">
            <a:extLst>
              <a:ext uri="{FF2B5EF4-FFF2-40B4-BE49-F238E27FC236}">
                <a16:creationId xmlns:a16="http://schemas.microsoft.com/office/drawing/2014/main" id="{F3A88186-8089-4C44-9F6B-A02432854F4A}"/>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B37DC880-1F3F-4F42-B340-8F968E9742A9}"/>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0D7B2561-E71B-455B-9A21-41BBA35B4034}"/>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a:defRPr/>
            </a:pPr>
            <a:r>
              <a:rPr lang="en-US" smtClean="0"/>
              <a:t>THPT Thăng Long</a:t>
            </a:r>
            <a:endParaRPr lang="en-US"/>
          </a:p>
        </p:txBody>
      </p:sp>
      <p:sp>
        <p:nvSpPr>
          <p:cNvPr id="7" name="Slide Number Placeholder 6">
            <a:extLst>
              <a:ext uri="{FF2B5EF4-FFF2-40B4-BE49-F238E27FC236}">
                <a16:creationId xmlns:a16="http://schemas.microsoft.com/office/drawing/2014/main" id="{CC48F40C-1556-4DB9-B65F-F70A587C3598}"/>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a:defRPr/>
            </a:pPr>
            <a:fld id="{2687E3C1-2888-4332-99EE-A79A750DD03C}" type="slidenum">
              <a:rPr lang="en-US"/>
              <a:pPr>
                <a:defRPr/>
              </a:pPr>
              <a:t>‹#›</a:t>
            </a:fld>
            <a:endParaRPr lang="en-US"/>
          </a:p>
        </p:txBody>
      </p:sp>
    </p:spTree>
  </p:cSld>
  <p:clrMap bg1="lt1" tx1="dk1" bg2="lt2" tx2="dk2" accent1="accent1" accent2="accent2" accent3="accent3" accent4="accent4" accent5="accent5" accent6="accent6" hlink="hlink" folHlink="folHlink"/>
  <p:hf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13CF9A65-9E9F-4EE3-9F34-51C0014EF022}"/>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00DD8D29-05FC-4A76-83C4-81755CA8449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18436" name="Slide Number Placeholder 3">
            <a:extLst>
              <a:ext uri="{FF2B5EF4-FFF2-40B4-BE49-F238E27FC236}">
                <a16:creationId xmlns:a16="http://schemas.microsoft.com/office/drawing/2014/main" id="{215A9164-3432-4C9A-8420-6C54DE29A22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73AF8451-2BB1-4FEF-A053-547A9E1ECF88}" type="slidenum">
              <a:rPr lang="en-US" altLang="en-US" smtClean="0">
                <a:latin typeface="Calibri" panose="020F0502020204030204" pitchFamily="34" charset="0"/>
              </a:rPr>
              <a:pPr/>
              <a:t>2</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ADD433BC-7C7B-4792-9AAF-84168E899124}"/>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a:extLst>
              <a:ext uri="{FF2B5EF4-FFF2-40B4-BE49-F238E27FC236}">
                <a16:creationId xmlns:a16="http://schemas.microsoft.com/office/drawing/2014/main" id="{257B59E9-F0EE-4B41-B25E-12DDFD5ACA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0484" name="Slide Number Placeholder 3">
            <a:extLst>
              <a:ext uri="{FF2B5EF4-FFF2-40B4-BE49-F238E27FC236}">
                <a16:creationId xmlns:a16="http://schemas.microsoft.com/office/drawing/2014/main" id="{CB85B2BE-A974-4D91-9339-B76F0BFC570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4D43BB6A-EB1F-475D-A72C-B3F7B29C834F}" type="slidenum">
              <a:rPr lang="en-US" altLang="en-US" smtClean="0">
                <a:latin typeface="Calibri" panose="020F0502020204030204" pitchFamily="34" charset="0"/>
              </a:rPr>
              <a:pPr/>
              <a:t>3</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904F925-2900-45BE-8F10-C5B023294F1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BDF08280-2FC9-4E02-90C7-DC67DDBE7B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7ECF18E-F822-4184-A1CB-5E6DB5ACC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A9071D9-5C9C-4D69-BA5B-5BA641564CDF}" type="slidenum">
              <a:rPr lang="en-US" altLang="en-US" smtClean="0">
                <a:latin typeface="Calibri" panose="020F0502020204030204" pitchFamily="34" charset="0"/>
              </a:rPr>
              <a:pPr/>
              <a:t>5</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904F925-2900-45BE-8F10-C5B023294F1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BDF08280-2FC9-4E02-90C7-DC67DDBE7B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7ECF18E-F822-4184-A1CB-5E6DB5ACC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A9071D9-5C9C-4D69-BA5B-5BA641564CDF}" type="slidenum">
              <a:rPr lang="en-US" altLang="en-US" smtClean="0">
                <a:latin typeface="Calibri" panose="020F0502020204030204" pitchFamily="34" charset="0"/>
              </a:rPr>
              <a:pPr/>
              <a:t>6</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1226528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904F925-2900-45BE-8F10-C5B023294F1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BDF08280-2FC9-4E02-90C7-DC67DDBE7B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7ECF18E-F822-4184-A1CB-5E6DB5ACC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A9071D9-5C9C-4D69-BA5B-5BA641564CDF}" type="slidenum">
              <a:rPr lang="en-US" altLang="en-US" smtClean="0">
                <a:latin typeface="Calibri" panose="020F0502020204030204" pitchFamily="34" charset="0"/>
              </a:rPr>
              <a:pPr/>
              <a:t>7</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180933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904F925-2900-45BE-8F10-C5B023294F1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BDF08280-2FC9-4E02-90C7-DC67DDBE7B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7ECF18E-F822-4184-A1CB-5E6DB5ACC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A9071D9-5C9C-4D69-BA5B-5BA641564CDF}" type="slidenum">
              <a:rPr lang="en-US" altLang="en-US" smtClean="0">
                <a:latin typeface="Calibri" panose="020F0502020204030204" pitchFamily="34" charset="0"/>
              </a:rPr>
              <a:pPr/>
              <a:t>10</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606010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904F925-2900-45BE-8F10-C5B023294F1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BDF08280-2FC9-4E02-90C7-DC67DDBE7B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7ECF18E-F822-4184-A1CB-5E6DB5ACC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A9071D9-5C9C-4D69-BA5B-5BA641564CDF}"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1709989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904F925-2900-45BE-8F10-C5B023294F1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BDF08280-2FC9-4E02-90C7-DC67DDBE7B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7ECF18E-F822-4184-A1CB-5E6DB5ACC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A9071D9-5C9C-4D69-BA5B-5BA641564CDF}" type="slidenum">
              <a:rPr lang="en-US" altLang="en-US" smtClean="0">
                <a:latin typeface="Calibri" panose="020F0502020204030204" pitchFamily="34" charset="0"/>
              </a:rPr>
              <a:pPr/>
              <a:t>12</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985958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F904F925-2900-45BE-8F10-C5B023294F18}"/>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a:extLst>
              <a:ext uri="{FF2B5EF4-FFF2-40B4-BE49-F238E27FC236}">
                <a16:creationId xmlns:a16="http://schemas.microsoft.com/office/drawing/2014/main" id="{BDF08280-2FC9-4E02-90C7-DC67DDBE7B1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2532" name="Slide Number Placeholder 3">
            <a:extLst>
              <a:ext uri="{FF2B5EF4-FFF2-40B4-BE49-F238E27FC236}">
                <a16:creationId xmlns:a16="http://schemas.microsoft.com/office/drawing/2014/main" id="{F7ECF18E-F822-4184-A1CB-5E6DB5ACC2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0A9071D9-5C9C-4D69-BA5B-5BA641564CDF}" type="slidenum">
              <a:rPr lang="en-US" altLang="en-US" smtClean="0">
                <a:latin typeface="Calibri" panose="020F0502020204030204" pitchFamily="34" charset="0"/>
              </a:rPr>
              <a:pPr/>
              <a:t>13</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7836457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E1B5CA69-4D57-438D-95D7-0358E41E1D7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D4ECB9D8-A744-4E9C-86E5-F6D17F2FA4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a:extLst>
              <a:ext uri="{FF2B5EF4-FFF2-40B4-BE49-F238E27FC236}">
                <a16:creationId xmlns:a16="http://schemas.microsoft.com/office/drawing/2014/main" id="{0514E919-0C92-48E9-8799-8726921620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39B95A7C-1A27-452C-B95D-08454F1CC702}" type="slidenum">
              <a:rPr lang="en-US" altLang="en-US" smtClean="0">
                <a:latin typeface="Calibri" panose="020F0502020204030204" pitchFamily="34" charset="0"/>
              </a:rPr>
              <a:pPr/>
              <a:t>16</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E1B5CA69-4D57-438D-95D7-0358E41E1D7A}"/>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D4ECB9D8-A744-4E9C-86E5-F6D17F2FA4D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4580" name="Slide Number Placeholder 3">
            <a:extLst>
              <a:ext uri="{FF2B5EF4-FFF2-40B4-BE49-F238E27FC236}">
                <a16:creationId xmlns:a16="http://schemas.microsoft.com/office/drawing/2014/main" id="{0514E919-0C92-48E9-8799-87269216203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39B95A7C-1A27-452C-B95D-08454F1CC702}" type="slidenum">
              <a:rPr lang="en-US" altLang="en-US" smtClean="0">
                <a:latin typeface="Calibri" panose="020F0502020204030204" pitchFamily="34" charset="0"/>
              </a:rPr>
              <a:pPr/>
              <a:t>17</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13227516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5F818240-5064-41E4-AEA4-870C84335F1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7C72510-AB49-47C0-9828-4783773E66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8" name="Slide Number Placeholder 3">
            <a:extLst>
              <a:ext uri="{FF2B5EF4-FFF2-40B4-BE49-F238E27FC236}">
                <a16:creationId xmlns:a16="http://schemas.microsoft.com/office/drawing/2014/main" id="{7C330496-A50A-4B6B-BDEC-CB5AC86DB5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D7F33BD0-1139-48F3-8076-B4180366B47C}" type="slidenum">
              <a:rPr lang="en-US" altLang="en-US" smtClean="0">
                <a:latin typeface="Calibri" panose="020F0502020204030204" pitchFamily="34" charset="0"/>
              </a:rPr>
              <a:pPr/>
              <a:t>21</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5F818240-5064-41E4-AEA4-870C84335F1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7C72510-AB49-47C0-9828-4783773E66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8" name="Slide Number Placeholder 3">
            <a:extLst>
              <a:ext uri="{FF2B5EF4-FFF2-40B4-BE49-F238E27FC236}">
                <a16:creationId xmlns:a16="http://schemas.microsoft.com/office/drawing/2014/main" id="{7C330496-A50A-4B6B-BDEC-CB5AC86DB5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D7F33BD0-1139-48F3-8076-B4180366B47C}" type="slidenum">
              <a:rPr lang="en-US" altLang="en-US" smtClean="0">
                <a:latin typeface="Calibri" panose="020F0502020204030204" pitchFamily="34" charset="0"/>
              </a:rPr>
              <a:pPr/>
              <a:t>22</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21466967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5F818240-5064-41E4-AEA4-870C84335F17}"/>
              </a:ext>
            </a:extLst>
          </p:cNvPr>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a:extLst>
              <a:ext uri="{FF2B5EF4-FFF2-40B4-BE49-F238E27FC236}">
                <a16:creationId xmlns:a16="http://schemas.microsoft.com/office/drawing/2014/main" id="{87C72510-AB49-47C0-9828-4783773E661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26628" name="Slide Number Placeholder 3">
            <a:extLst>
              <a:ext uri="{FF2B5EF4-FFF2-40B4-BE49-F238E27FC236}">
                <a16:creationId xmlns:a16="http://schemas.microsoft.com/office/drawing/2014/main" id="{7C330496-A50A-4B6B-BDEC-CB5AC86DB5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fld id="{D7F33BD0-1139-48F3-8076-B4180366B47C}" type="slidenum">
              <a:rPr lang="en-US" altLang="en-US" smtClean="0">
                <a:latin typeface="Calibri" panose="020F0502020204030204" pitchFamily="34" charset="0"/>
              </a:rPr>
              <a:pPr/>
              <a:t>23</a:t>
            </a:fld>
            <a:endParaRPr lang="en-US" altLang="en-US">
              <a:latin typeface="Calibri" panose="020F0502020204030204" pitchFamily="34" charset="0"/>
            </a:endParaRPr>
          </a:p>
        </p:txBody>
      </p:sp>
      <p:sp>
        <p:nvSpPr>
          <p:cNvPr id="2" name="Footer Placeholder 1"/>
          <p:cNvSpPr>
            <a:spLocks noGrp="1"/>
          </p:cNvSpPr>
          <p:nvPr>
            <p:ph type="ftr" sz="quarter" idx="10"/>
          </p:nvPr>
        </p:nvSpPr>
        <p:spPr/>
        <p:txBody>
          <a:bodyPr/>
          <a:lstStyle/>
          <a:p>
            <a:pPr>
              <a:defRPr/>
            </a:pPr>
            <a:r>
              <a:rPr lang="en-US" smtClean="0"/>
              <a:t>THPT Thăng Long</a:t>
            </a:r>
            <a:endParaRPr lang="en-US"/>
          </a:p>
        </p:txBody>
      </p:sp>
      <p:sp>
        <p:nvSpPr>
          <p:cNvPr id="3" name="Header Placeholder 2"/>
          <p:cNvSpPr>
            <a:spLocks noGrp="1"/>
          </p:cNvSpPr>
          <p:nvPr>
            <p:ph type="hdr" sz="quarter" idx="11"/>
          </p:nvPr>
        </p:nvSpPr>
        <p:spPr/>
        <p:txBody>
          <a:bodyPr/>
          <a:lstStyle/>
          <a:p>
            <a:pPr>
              <a:defRPr/>
            </a:pPr>
            <a:r>
              <a:rPr lang="en-US" smtClean="0"/>
              <a:t>GV. Hoàng Thị Thanh Tâm</a:t>
            </a:r>
            <a:endParaRPr lang="en-US"/>
          </a:p>
        </p:txBody>
      </p:sp>
    </p:spTree>
    <p:extLst>
      <p:ext uri="{BB962C8B-B14F-4D97-AF65-F5344CB8AC3E}">
        <p14:creationId xmlns:p14="http://schemas.microsoft.com/office/powerpoint/2010/main" val="18105435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2F24A4CA-D8D0-4ED5-A3D1-9443C4615E34}" type="datetime1">
              <a:rPr lang="en-US" smtClean="0"/>
              <a:t>6/12/2022</a:t>
            </a:fld>
            <a:endParaRPr lang="en-US"/>
          </a:p>
        </p:txBody>
      </p:sp>
      <p:sp>
        <p:nvSpPr>
          <p:cNvPr id="5" name="Footer Placeholder 4"/>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6" name="Slide Number Placeholder 5"/>
          <p:cNvSpPr>
            <a:spLocks noGrp="1"/>
          </p:cNvSpPr>
          <p:nvPr>
            <p:ph type="sldNum" sz="quarter" idx="12"/>
          </p:nvPr>
        </p:nvSpPr>
        <p:spPr/>
        <p:txBody>
          <a:bodyPr/>
          <a:lstStyle/>
          <a:p>
            <a:pPr>
              <a:defRPr/>
            </a:pPr>
            <a:fld id="{92C7EDED-FD01-4882-8C38-0F67FADC41ED}" type="slidenum">
              <a:rPr lang="en-US" altLang="en-US" smtClean="0"/>
              <a:pPr>
                <a:defRPr/>
              </a:pPr>
              <a:t>‹#›</a:t>
            </a:fld>
            <a:endParaRPr lang="en-US" altLang="en-US"/>
          </a:p>
        </p:txBody>
      </p:sp>
    </p:spTree>
    <p:extLst>
      <p:ext uri="{BB962C8B-B14F-4D97-AF65-F5344CB8AC3E}">
        <p14:creationId xmlns:p14="http://schemas.microsoft.com/office/powerpoint/2010/main" val="335911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BF78DED8-1573-4A23-B0D9-91A0E721BD60}" type="datetime1">
              <a:rPr lang="en-US" smtClean="0"/>
              <a:t>6/12/2022</a:t>
            </a:fld>
            <a:endParaRPr lang="en-US"/>
          </a:p>
        </p:txBody>
      </p:sp>
      <p:sp>
        <p:nvSpPr>
          <p:cNvPr id="5" name="Footer Placeholder 4"/>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a:t>
            </a:fld>
            <a:endParaRPr lang="en-US" altLang="en-US"/>
          </a:p>
        </p:txBody>
      </p:sp>
    </p:spTree>
    <p:extLst>
      <p:ext uri="{BB962C8B-B14F-4D97-AF65-F5344CB8AC3E}">
        <p14:creationId xmlns:p14="http://schemas.microsoft.com/office/powerpoint/2010/main" val="18144578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E57D8501-D1F9-4450-8F9F-3AB4514849AC}" type="datetime1">
              <a:rPr lang="en-US" smtClean="0"/>
              <a:t>6/12/2022</a:t>
            </a:fld>
            <a:endParaRPr lang="en-US"/>
          </a:p>
        </p:txBody>
      </p:sp>
      <p:sp>
        <p:nvSpPr>
          <p:cNvPr id="5" name="Footer Placeholder 4"/>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6" name="Slide Number Placeholder 5"/>
          <p:cNvSpPr>
            <a:spLocks noGrp="1"/>
          </p:cNvSpPr>
          <p:nvPr>
            <p:ph type="sldNum" sz="quarter" idx="12"/>
          </p:nvPr>
        </p:nvSpPr>
        <p:spPr/>
        <p:txBody>
          <a:bodyPr/>
          <a:lstStyle/>
          <a:p>
            <a:pPr>
              <a:defRPr/>
            </a:pPr>
            <a:fld id="{BF751A0B-64C7-4288-AC02-A19431908BA2}" type="slidenum">
              <a:rPr lang="en-US" altLang="en-US" smtClean="0"/>
              <a:pPr>
                <a:defRPr/>
              </a:pPr>
              <a:t>‹#›</a:t>
            </a:fld>
            <a:endParaRPr lang="en-US" altLang="en-US"/>
          </a:p>
        </p:txBody>
      </p:sp>
    </p:spTree>
    <p:extLst>
      <p:ext uri="{BB962C8B-B14F-4D97-AF65-F5344CB8AC3E}">
        <p14:creationId xmlns:p14="http://schemas.microsoft.com/office/powerpoint/2010/main" val="941346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7D5811C1-3A7F-4A04-9B3F-8E43551C6BE6}" type="datetime1">
              <a:rPr lang="en-US" smtClean="0"/>
              <a:t>6/12/2022</a:t>
            </a:fld>
            <a:endParaRPr lang="en-US"/>
          </a:p>
        </p:txBody>
      </p:sp>
      <p:sp>
        <p:nvSpPr>
          <p:cNvPr id="6" name="Footer Placeholder 5"/>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7" name="Slide Number Placeholder 6"/>
          <p:cNvSpPr>
            <a:spLocks noGrp="1"/>
          </p:cNvSpPr>
          <p:nvPr>
            <p:ph type="sldNum" sz="quarter" idx="12"/>
          </p:nvPr>
        </p:nvSpPr>
        <p:spPr/>
        <p:txBody>
          <a:bodyPr/>
          <a:lstStyle/>
          <a:p>
            <a:pPr>
              <a:defRPr/>
            </a:pPr>
            <a:fld id="{F4C1E971-6CE3-46C0-870F-A9D946B7A0C7}" type="slidenum">
              <a:rPr lang="en-US" altLang="en-US" smtClean="0"/>
              <a:pPr>
                <a:defRPr/>
              </a:pPr>
              <a:t>‹#›</a:t>
            </a:fld>
            <a:endParaRPr lang="en-US" altLang="en-US"/>
          </a:p>
        </p:txBody>
      </p:sp>
    </p:spTree>
    <p:extLst>
      <p:ext uri="{BB962C8B-B14F-4D97-AF65-F5344CB8AC3E}">
        <p14:creationId xmlns:p14="http://schemas.microsoft.com/office/powerpoint/2010/main" val="1540442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5B992BFB-2E31-470A-B818-5AA7D7EAB28F}" type="datetime1">
              <a:rPr lang="en-US" smtClean="0"/>
              <a:t>6/12/2022</a:t>
            </a:fld>
            <a:endParaRPr lang="en-US"/>
          </a:p>
        </p:txBody>
      </p:sp>
      <p:sp>
        <p:nvSpPr>
          <p:cNvPr id="8" name="Footer Placeholder 7"/>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9" name="Slide Number Placeholder 8"/>
          <p:cNvSpPr>
            <a:spLocks noGrp="1"/>
          </p:cNvSpPr>
          <p:nvPr>
            <p:ph type="sldNum" sz="quarter" idx="12"/>
          </p:nvPr>
        </p:nvSpPr>
        <p:spPr/>
        <p:txBody>
          <a:bodyPr/>
          <a:lstStyle/>
          <a:p>
            <a:pPr>
              <a:defRPr/>
            </a:pPr>
            <a:fld id="{C4A3AB8E-B74D-4A17-82B8-D1B7B86B1DD8}" type="slidenum">
              <a:rPr lang="en-US" altLang="en-US" smtClean="0"/>
              <a:pPr>
                <a:defRPr/>
              </a:pPr>
              <a:t>‹#›</a:t>
            </a:fld>
            <a:endParaRPr lang="en-US" altLang="en-US"/>
          </a:p>
        </p:txBody>
      </p:sp>
    </p:spTree>
    <p:extLst>
      <p:ext uri="{BB962C8B-B14F-4D97-AF65-F5344CB8AC3E}">
        <p14:creationId xmlns:p14="http://schemas.microsoft.com/office/powerpoint/2010/main" val="231133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07FD9D9F-DC96-4F8D-9A83-9A35E045D402}" type="datetime1">
              <a:rPr lang="en-US" smtClean="0"/>
              <a:t>6/12/2022</a:t>
            </a:fld>
            <a:endParaRPr lang="en-US"/>
          </a:p>
        </p:txBody>
      </p:sp>
      <p:sp>
        <p:nvSpPr>
          <p:cNvPr id="4" name="Footer Placeholder 3"/>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5" name="Slide Number Placeholder 4"/>
          <p:cNvSpPr>
            <a:spLocks noGrp="1"/>
          </p:cNvSpPr>
          <p:nvPr>
            <p:ph type="sldNum" sz="quarter" idx="12"/>
          </p:nvPr>
        </p:nvSpPr>
        <p:spPr/>
        <p:txBody>
          <a:bodyPr/>
          <a:lstStyle/>
          <a:p>
            <a:pPr>
              <a:defRPr/>
            </a:pPr>
            <a:fld id="{ABC0D636-FEDC-4D24-8336-AF2C009BB4D6}" type="slidenum">
              <a:rPr lang="en-US" altLang="en-US" smtClean="0"/>
              <a:pPr>
                <a:defRPr/>
              </a:pPr>
              <a:t>‹#›</a:t>
            </a:fld>
            <a:endParaRPr lang="en-US" altLang="en-US"/>
          </a:p>
        </p:txBody>
      </p:sp>
    </p:spTree>
    <p:extLst>
      <p:ext uri="{BB962C8B-B14F-4D97-AF65-F5344CB8AC3E}">
        <p14:creationId xmlns:p14="http://schemas.microsoft.com/office/powerpoint/2010/main" val="852751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9AD049E6-1BB5-49E1-9BAE-B0FE63212598}" type="datetime1">
              <a:rPr lang="en-US" smtClean="0"/>
              <a:t>6/12/2022</a:t>
            </a:fld>
            <a:endParaRPr lang="en-US"/>
          </a:p>
        </p:txBody>
      </p:sp>
      <p:sp>
        <p:nvSpPr>
          <p:cNvPr id="3" name="Footer Placeholder 2"/>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4" name="Slide Number Placeholder 3"/>
          <p:cNvSpPr>
            <a:spLocks noGrp="1"/>
          </p:cNvSpPr>
          <p:nvPr>
            <p:ph type="sldNum" sz="quarter" idx="12"/>
          </p:nvPr>
        </p:nvSpPr>
        <p:spPr/>
        <p:txBody>
          <a:bodyPr/>
          <a:lstStyle/>
          <a:p>
            <a:pPr>
              <a:defRPr/>
            </a:pPr>
            <a:fld id="{02179D92-DE0A-40E4-9B4E-7BAC5182810D}" type="slidenum">
              <a:rPr lang="en-US" altLang="en-US" smtClean="0"/>
              <a:pPr>
                <a:defRPr/>
              </a:pPr>
              <a:t>‹#›</a:t>
            </a:fld>
            <a:endParaRPr lang="en-US" altLang="en-US"/>
          </a:p>
        </p:txBody>
      </p:sp>
    </p:spTree>
    <p:extLst>
      <p:ext uri="{BB962C8B-B14F-4D97-AF65-F5344CB8AC3E}">
        <p14:creationId xmlns:p14="http://schemas.microsoft.com/office/powerpoint/2010/main" val="14470784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733C23C2-E691-40D0-8DFA-38C567FBF816}" type="datetime1">
              <a:rPr lang="en-US" smtClean="0"/>
              <a:t>6/12/2022</a:t>
            </a:fld>
            <a:endParaRPr lang="en-US"/>
          </a:p>
        </p:txBody>
      </p:sp>
      <p:sp>
        <p:nvSpPr>
          <p:cNvPr id="6" name="Footer Placeholder 5"/>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7" name="Slide Number Placeholder 6"/>
          <p:cNvSpPr>
            <a:spLocks noGrp="1"/>
          </p:cNvSpPr>
          <p:nvPr>
            <p:ph type="sldNum" sz="quarter" idx="12"/>
          </p:nvPr>
        </p:nvSpPr>
        <p:spPr/>
        <p:txBody>
          <a:bodyPr/>
          <a:lstStyle/>
          <a:p>
            <a:pPr>
              <a:defRPr/>
            </a:pPr>
            <a:fld id="{E3A57DDB-95A3-4F62-A911-0FEF4A1921E8}" type="slidenum">
              <a:rPr lang="en-US" altLang="en-US" smtClean="0"/>
              <a:pPr>
                <a:defRPr/>
              </a:pPr>
              <a:t>‹#›</a:t>
            </a:fld>
            <a:endParaRPr lang="en-US" altLang="en-US"/>
          </a:p>
        </p:txBody>
      </p:sp>
    </p:spTree>
    <p:extLst>
      <p:ext uri="{BB962C8B-B14F-4D97-AF65-F5344CB8AC3E}">
        <p14:creationId xmlns:p14="http://schemas.microsoft.com/office/powerpoint/2010/main" val="4287432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7D0E127-34ED-4451-BF86-0F563BDC67AB}" type="datetime1">
              <a:rPr lang="en-US" smtClean="0"/>
              <a:t>6/12/2022</a:t>
            </a:fld>
            <a:endParaRPr lang="en-US"/>
          </a:p>
        </p:txBody>
      </p:sp>
      <p:sp>
        <p:nvSpPr>
          <p:cNvPr id="6" name="Footer Placeholder 5"/>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7" name="Slide Number Placeholder 6"/>
          <p:cNvSpPr>
            <a:spLocks noGrp="1"/>
          </p:cNvSpPr>
          <p:nvPr>
            <p:ph type="sldNum" sz="quarter" idx="12"/>
          </p:nvPr>
        </p:nvSpPr>
        <p:spPr/>
        <p:txBody>
          <a:bodyPr/>
          <a:lstStyle/>
          <a:p>
            <a:pPr>
              <a:defRPr/>
            </a:pPr>
            <a:fld id="{FADB07A8-8E0E-4AA6-830F-BFC02A0D895A}" type="slidenum">
              <a:rPr lang="en-US" altLang="en-US" smtClean="0"/>
              <a:pPr>
                <a:defRPr/>
              </a:pPr>
              <a:t>‹#›</a:t>
            </a:fld>
            <a:endParaRPr lang="en-US" altLang="en-US"/>
          </a:p>
        </p:txBody>
      </p:sp>
    </p:spTree>
    <p:extLst>
      <p:ext uri="{BB962C8B-B14F-4D97-AF65-F5344CB8AC3E}">
        <p14:creationId xmlns:p14="http://schemas.microsoft.com/office/powerpoint/2010/main" val="3772759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A7511BA9-B933-4840-A159-C26588A53B99}" type="datetime1">
              <a:rPr lang="en-US" smtClean="0"/>
              <a:t>6/12/2022</a:t>
            </a:fld>
            <a:endParaRPr lang="en-US"/>
          </a:p>
        </p:txBody>
      </p:sp>
      <p:sp>
        <p:nvSpPr>
          <p:cNvPr id="5" name="Footer Placeholder 4"/>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6" name="Slide Number Placeholder 5"/>
          <p:cNvSpPr>
            <a:spLocks noGrp="1"/>
          </p:cNvSpPr>
          <p:nvPr>
            <p:ph type="sldNum" sz="quarter" idx="12"/>
          </p:nvPr>
        </p:nvSpPr>
        <p:spPr/>
        <p:txBody>
          <a:bodyPr/>
          <a:lstStyle/>
          <a:p>
            <a:pPr>
              <a:defRPr/>
            </a:pPr>
            <a:fld id="{9E433DC0-3A98-4A9B-8D83-368B9ECCA308}" type="slidenum">
              <a:rPr lang="en-US" altLang="en-US" smtClean="0"/>
              <a:pPr>
                <a:defRPr/>
              </a:pPr>
              <a:t>‹#›</a:t>
            </a:fld>
            <a:endParaRPr lang="en-US" altLang="en-US"/>
          </a:p>
        </p:txBody>
      </p:sp>
    </p:spTree>
    <p:extLst>
      <p:ext uri="{BB962C8B-B14F-4D97-AF65-F5344CB8AC3E}">
        <p14:creationId xmlns:p14="http://schemas.microsoft.com/office/powerpoint/2010/main" val="5585998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52C6DB32-81C1-455D-9B73-B5F6D997573C}" type="datetime1">
              <a:rPr lang="en-US" smtClean="0"/>
              <a:t>6/12/2022</a:t>
            </a:fld>
            <a:endParaRPr lang="en-US"/>
          </a:p>
        </p:txBody>
      </p:sp>
      <p:sp>
        <p:nvSpPr>
          <p:cNvPr id="5" name="Footer Placeholder 4"/>
          <p:cNvSpPr>
            <a:spLocks noGrp="1"/>
          </p:cNvSpPr>
          <p:nvPr>
            <p:ph type="ftr" sz="quarter" idx="11"/>
          </p:nvPr>
        </p:nvSpPr>
        <p:spPr/>
        <p:txBody>
          <a:bodyPr/>
          <a:lstStyle/>
          <a:p>
            <a:pPr>
              <a:defRPr/>
            </a:pPr>
            <a:r>
              <a:rPr lang="en-US" smtClean="0"/>
              <a:t>GV. Hoàng Thị Thanh Tâm - THPT Thăng Long - Hà Nội</a:t>
            </a:r>
            <a:endParaRPr lang="en-US"/>
          </a:p>
        </p:txBody>
      </p:sp>
      <p:sp>
        <p:nvSpPr>
          <p:cNvPr id="6" name="Slide Number Placeholder 5"/>
          <p:cNvSpPr>
            <a:spLocks noGrp="1"/>
          </p:cNvSpPr>
          <p:nvPr>
            <p:ph type="sldNum" sz="quarter" idx="12"/>
          </p:nvPr>
        </p:nvSpPr>
        <p:spPr/>
        <p:txBody>
          <a:bodyPr/>
          <a:lstStyle/>
          <a:p>
            <a:pPr>
              <a:defRPr/>
            </a:pPr>
            <a:fld id="{49E3B154-E44A-4AAC-841E-6F2E9F8FF46E}" type="slidenum">
              <a:rPr lang="en-US" altLang="en-US" smtClean="0"/>
              <a:pPr>
                <a:defRPr/>
              </a:pPr>
              <a:t>‹#›</a:t>
            </a:fld>
            <a:endParaRPr lang="en-US" altLang="en-US"/>
          </a:p>
        </p:txBody>
      </p:sp>
    </p:spTree>
    <p:extLst>
      <p:ext uri="{BB962C8B-B14F-4D97-AF65-F5344CB8AC3E}">
        <p14:creationId xmlns:p14="http://schemas.microsoft.com/office/powerpoint/2010/main" val="13726359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a:xfrm>
            <a:off x="7909561" y="4314328"/>
            <a:ext cx="2910840" cy="374642"/>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4A83521-DC8A-46A7-ACFB-D207D78171E4}" type="datetime1">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6/12/2022</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a:xfrm>
            <a:off x="1371600" y="4323845"/>
            <a:ext cx="6400800" cy="365125"/>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GV. Hoàng Thị Thanh Tâm - THPT Thăng Long - Hà Nội</a:t>
            </a:r>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a:xfrm>
            <a:off x="8077200" y="1430866"/>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9015915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17BF309-0E8E-4442-B3FC-ECD082D442C9}" type="datetime1">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6/12/2022</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1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GV. Hoàng Thị Thanh Tâm - THPT Thăng Long - Hà Nội</a:t>
            </a:r>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2054066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C7798A57-4DFF-4D31-9188-6CCB68B5D64D}" type="datetime1">
              <a:rPr lang="en-US" smtClean="0"/>
              <a:t>6/12/2022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r>
              <a:rPr lang="en-US" smtClean="0"/>
              <a:t>GV. Hoàng Thị Thanh Tâm - THPT Thăng Long - Hà Nội</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97813A8D-5737-4D96-B5AB-087DBBC6C616}" type="slidenum">
              <a:rPr lang="en-US" altLang="en-US" smtClean="0"/>
              <a:pPr>
                <a:defRPr/>
              </a:pPr>
              <a:t>‹#›</a:t>
            </a:fld>
            <a:endParaRPr lang="en-US" altLang="en-US"/>
          </a:p>
        </p:txBody>
      </p:sp>
    </p:spTree>
    <p:extLst>
      <p:ext uri="{BB962C8B-B14F-4D97-AF65-F5344CB8AC3E}">
        <p14:creationId xmlns:p14="http://schemas.microsoft.com/office/powerpoint/2010/main" val="589261792"/>
      </p:ext>
    </p:extLst>
  </p:cSld>
  <p:clrMap bg1="lt1" tx1="dk1" bg2="lt2" tx2="dk2" accent1="accent1" accent2="accent2" accent3="accent3" accent4="accent4" accent5="accent5" accent6="accent6" hlink="hlink" folHlink="folHlink"/>
  <p:sldLayoutIdLst>
    <p:sldLayoutId id="2147483752" r:id="rId1"/>
    <p:sldLayoutId id="2147483753" r:id="rId2"/>
    <p:sldLayoutId id="2147483754" r:id="rId3"/>
    <p:sldLayoutId id="2147483755" r:id="rId4"/>
    <p:sldLayoutId id="2147483756" r:id="rId5"/>
    <p:sldLayoutId id="2147483757" r:id="rId6"/>
    <p:sldLayoutId id="2147483758" r:id="rId7"/>
    <p:sldLayoutId id="2147483759" r:id="rId8"/>
    <p:sldLayoutId id="2147483760" r:id="rId9"/>
    <p:sldLayoutId id="2147483761" r:id="rId10"/>
    <p:sldLayoutId id="2147483762" r:id="rId1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213227EA-64C0-4ED0-BB7B-BAC30E39F4C0}" type="datetime1">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6/12/2022</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GV. Hoàng Thị Thanh Tâm - THPT Thăng Long - Hà Nội</a:t>
            </a:r>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703681379"/>
      </p:ext>
    </p:extLst>
  </p:cSld>
  <p:clrMap bg1="dk1" tx1="lt1" bg2="dk2" tx2="lt2" accent1="accent1" accent2="accent2" accent3="accent3" accent4="accent4" accent5="accent5" accent6="accent6" hlink="hlink" folHlink="folHlink"/>
  <p:sldLayoutIdLst>
    <p:sldLayoutId id="2147483764" r:id="rId1"/>
  </p:sldLayoutIdLst>
  <p:hf hdr="0" ftr="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F186B173-8B13-4679-891F-F0FDCF00D310}" type="datetime1">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6/12/2022</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GV. Hoàng Thị Thanh Tâm - THPT Thăng Long - Hà Nội</a:t>
            </a:r>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98901318"/>
      </p:ext>
    </p:extLst>
  </p:cSld>
  <p:clrMap bg1="dk1" tx1="lt1" bg2="dk2" tx2="lt2" accent1="accent1" accent2="accent2" accent3="accent3" accent4="accent4" accent5="accent5" accent6="accent6" hlink="hlink" folHlink="folHlink"/>
  <p:sldLayoutIdLst>
    <p:sldLayoutId id="2147483766" r:id="rId1"/>
  </p:sldLayoutIdLst>
  <p:hf hdr="0" ftr="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notesSlide" Target="../notesSlides/notesSlide1.xml"/><Relationship Id="rId7"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notesSlide" Target="../notesSlides/notesSlide2.xml"/><Relationship Id="rId7"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12.png"/><Relationship Id="rId5" Type="http://schemas.openxmlformats.org/officeDocument/2006/relationships/image" Target="../media/image11.png"/><Relationship Id="rId10" Type="http://schemas.microsoft.com/office/2007/relationships/hdphoto" Target="../media/hdphoto1.wdp"/><Relationship Id="rId4" Type="http://schemas.openxmlformats.org/officeDocument/2006/relationships/image" Target="../media/image10.gif"/><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3.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22.png"/><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notesSlide" Target="../notesSlides/notesSlide5.xml"/><Relationship Id="rId7" Type="http://schemas.openxmlformats.org/officeDocument/2006/relationships/image" Target="../media/image25.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video" Target="../media/media1.mp4"/><Relationship Id="rId7" Type="http://schemas.openxmlformats.org/officeDocument/2006/relationships/image" Target="../media/image27.png"/><Relationship Id="rId2" Type="http://schemas.microsoft.com/office/2007/relationships/media" Target="../media/media1.mp4"/><Relationship Id="rId1" Type="http://schemas.openxmlformats.org/officeDocument/2006/relationships/tags" Target="../tags/tag6.xml"/><Relationship Id="rId6" Type="http://schemas.openxmlformats.org/officeDocument/2006/relationships/image" Target="../media/image17.png"/><Relationship Id="rId5" Type="http://schemas.openxmlformats.org/officeDocument/2006/relationships/notesSlide" Target="../notesSlides/notesSlide6.xml"/><Relationship Id="rId10" Type="http://schemas.openxmlformats.org/officeDocument/2006/relationships/image" Target="../media/image30.png"/><Relationship Id="rId4" Type="http://schemas.openxmlformats.org/officeDocument/2006/relationships/slideLayout" Target="../slideLayouts/slideLayout2.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7.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7.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3.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4.jpeg"/><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35.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37.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41.png"/><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13.xm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14.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jpeg"/><Relationship Id="rId1" Type="http://schemas.openxmlformats.org/officeDocument/2006/relationships/slideLayout" Target="../slideLayouts/slideLayout2.xml"/><Relationship Id="rId4" Type="http://schemas.microsoft.com/office/2007/relationships/hdphoto" Target="../media/hdphoto2.wdp"/></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43.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50496C6C-A85F-426B-9ED1-3444166CE4E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2" name="Title 1">
            <a:extLst>
              <a:ext uri="{FF2B5EF4-FFF2-40B4-BE49-F238E27FC236}">
                <a16:creationId xmlns:a16="http://schemas.microsoft.com/office/drawing/2014/main" id="{8DE5CD8D-E704-46A1-BC3E-9A644A9FFD4E}"/>
              </a:ext>
            </a:extLst>
          </p:cNvPr>
          <p:cNvSpPr>
            <a:spLocks noGrp="1"/>
          </p:cNvSpPr>
          <p:nvPr>
            <p:ph type="ctrTitle"/>
          </p:nvPr>
        </p:nvSpPr>
        <p:spPr>
          <a:xfrm>
            <a:off x="792483" y="821265"/>
            <a:ext cx="6098705" cy="5222117"/>
          </a:xfrm>
        </p:spPr>
        <p:txBody>
          <a:bodyPr anchor="ctr">
            <a:normAutofit/>
          </a:bodyPr>
          <a:lstStyle/>
          <a:p>
            <a:pPr algn="ctr">
              <a:lnSpc>
                <a:spcPct val="100000"/>
              </a:lnSpc>
              <a:spcBef>
                <a:spcPts val="600"/>
              </a:spcBef>
              <a:spcAft>
                <a:spcPts val="600"/>
              </a:spcAft>
              <a:defRPr/>
            </a:pPr>
            <a:r>
              <a:rPr lang="en-US" sz="4000" b="1">
                <a:ln w="0">
                  <a:solidFill>
                    <a:srgbClr val="FF3399"/>
                  </a:solidFill>
                </a:ln>
                <a:solidFill>
                  <a:srgbClr val="CB1D1D"/>
                </a:solidFill>
                <a:latin typeface="Times" panose="02020603050405020304" pitchFamily="18" charset="0"/>
                <a:cs typeface="Times" panose="02020603050405020304" pitchFamily="18" charset="0"/>
              </a:rPr>
              <a:t>CHỦ ĐỀ 1:</a:t>
            </a:r>
            <a:br>
              <a:rPr lang="en-US" sz="4000" b="1">
                <a:ln w="0">
                  <a:solidFill>
                    <a:srgbClr val="FF3399"/>
                  </a:solidFill>
                </a:ln>
                <a:solidFill>
                  <a:srgbClr val="CB1D1D"/>
                </a:solidFill>
                <a:latin typeface="Times" panose="02020603050405020304" pitchFamily="18" charset="0"/>
                <a:cs typeface="Times" panose="02020603050405020304" pitchFamily="18" charset="0"/>
              </a:rPr>
            </a:br>
            <a:r>
              <a:rPr lang="en-US" sz="4000" b="1">
                <a:ln w="0">
                  <a:solidFill>
                    <a:srgbClr val="FF3399"/>
                  </a:solidFill>
                </a:ln>
                <a:solidFill>
                  <a:srgbClr val="CB1D1D"/>
                </a:solidFill>
                <a:latin typeface="Times" panose="02020603050405020304" pitchFamily="18" charset="0"/>
                <a:cs typeface="Times" panose="02020603050405020304" pitchFamily="18" charset="0"/>
              </a:rPr>
              <a:t>MÁY TÍNH VÀ XÃ HỘI TRI THỨC</a:t>
            </a:r>
            <a:br>
              <a:rPr lang="en-US" sz="4000" b="1">
                <a:ln w="0">
                  <a:solidFill>
                    <a:srgbClr val="FF3399"/>
                  </a:solidFill>
                </a:ln>
                <a:solidFill>
                  <a:srgbClr val="CB1D1D"/>
                </a:solidFill>
                <a:latin typeface="Times" panose="02020603050405020304" pitchFamily="18" charset="0"/>
                <a:cs typeface="Times" panose="02020603050405020304" pitchFamily="18" charset="0"/>
              </a:rPr>
            </a:br>
            <a:r>
              <a:rPr lang="en-US" sz="4000" b="1">
                <a:ln w="0">
                  <a:solidFill>
                    <a:srgbClr val="0070C0"/>
                  </a:solidFill>
                </a:ln>
                <a:solidFill>
                  <a:srgbClr val="134524"/>
                </a:solidFill>
                <a:latin typeface="Times" panose="02020603050405020304" pitchFamily="18" charset="0"/>
                <a:cs typeface="Times" panose="02020603050405020304" pitchFamily="18" charset="0"/>
              </a:rPr>
              <a:t>Bài 1:</a:t>
            </a:r>
            <a:br>
              <a:rPr lang="en-US" sz="4000" b="1">
                <a:ln w="0">
                  <a:solidFill>
                    <a:srgbClr val="0070C0"/>
                  </a:solidFill>
                </a:ln>
                <a:solidFill>
                  <a:srgbClr val="134524"/>
                </a:solidFill>
                <a:latin typeface="Times" panose="02020603050405020304" pitchFamily="18" charset="0"/>
                <a:cs typeface="Times" panose="02020603050405020304" pitchFamily="18" charset="0"/>
              </a:rPr>
            </a:br>
            <a:r>
              <a:rPr lang="en-US" sz="4000" b="1">
                <a:ln w="0">
                  <a:solidFill>
                    <a:srgbClr val="0070C0"/>
                  </a:solidFill>
                </a:ln>
                <a:solidFill>
                  <a:srgbClr val="134524"/>
                </a:solidFill>
                <a:latin typeface="Times" panose="02020603050405020304" pitchFamily="18" charset="0"/>
                <a:cs typeface="Times" panose="02020603050405020304" pitchFamily="18" charset="0"/>
              </a:rPr>
              <a:t>THÔNG TIN VÀ XỬ LÍ THÔNG TIN</a:t>
            </a:r>
            <a:endParaRPr lang="en-US" sz="4000" b="1" dirty="0">
              <a:ln w="0">
                <a:solidFill>
                  <a:srgbClr val="0070C0"/>
                </a:solidFill>
              </a:ln>
              <a:solidFill>
                <a:srgbClr val="134524"/>
              </a:solidFill>
              <a:latin typeface="Times" panose="02020603050405020304" pitchFamily="18" charset="0"/>
              <a:cs typeface="Times" panose="02020603050405020304" pitchFamily="18" charset="0"/>
            </a:endParaRPr>
          </a:p>
        </p:txBody>
      </p:sp>
      <p:cxnSp>
        <p:nvCxnSpPr>
          <p:cNvPr id="19" name="Straight Connector 18">
            <a:extLst>
              <a:ext uri="{FF2B5EF4-FFF2-40B4-BE49-F238E27FC236}">
                <a16:creationId xmlns:a16="http://schemas.microsoft.com/office/drawing/2014/main" id="{AD0EF22F-5D3C-4240-8C32-1B20803E5A89}"/>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397108" y="1923563"/>
            <a:ext cx="0" cy="301752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E309A740-48C5-4AE5-879B-F567D3D7ACDC}"/>
              </a:ext>
            </a:extLst>
          </p:cNvPr>
          <p:cNvSpPr>
            <a:spLocks noGrp="1"/>
          </p:cNvSpPr>
          <p:nvPr>
            <p:ph type="subTitle" idx="1"/>
          </p:nvPr>
        </p:nvSpPr>
        <p:spPr>
          <a:xfrm>
            <a:off x="7903028" y="821265"/>
            <a:ext cx="3265713" cy="5222117"/>
          </a:xfrm>
        </p:spPr>
        <p:txBody>
          <a:bodyPr anchor="ctr">
            <a:normAutofit/>
          </a:bodyPr>
          <a:lstStyle/>
          <a:p>
            <a:r>
              <a:rPr lang="en-US" smtClean="0"/>
              <a:t>Hoàng Thị Thanh Tâm</a:t>
            </a:r>
            <a:endParaRPr lang="en-US" dirty="0"/>
          </a:p>
        </p:txBody>
      </p:sp>
      <p:pic>
        <p:nvPicPr>
          <p:cNvPr id="21" name="Picture 20">
            <a:extLst>
              <a:ext uri="{FF2B5EF4-FFF2-40B4-BE49-F238E27FC236}">
                <a16:creationId xmlns:a16="http://schemas.microsoft.com/office/drawing/2014/main" id="{D912EF34-0253-41FD-9940-D8FBB7DE74B1}"/>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7545075" y="2187578"/>
            <a:ext cx="6857999" cy="2482850"/>
          </a:xfrm>
          <a:prstGeom prst="rect">
            <a:avLst/>
          </a:prstGeom>
        </p:spPr>
      </p:pic>
      <p:sp>
        <p:nvSpPr>
          <p:cNvPr id="4" name="Date Placeholder 3"/>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2630A5B-4E2D-41DF-9E10-BB79AE1B42E8}" type="datetime1">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6/12/2022</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549685739"/>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Lightning Bolt 6">
            <a:extLst>
              <a:ext uri="{FF2B5EF4-FFF2-40B4-BE49-F238E27FC236}">
                <a16:creationId xmlns:a16="http://schemas.microsoft.com/office/drawing/2014/main" id="{DB6D7264-376F-4233-8F0A-E83220945008}"/>
              </a:ext>
            </a:extLst>
          </p:cNvPr>
          <p:cNvSpPr/>
          <p:nvPr/>
        </p:nvSpPr>
        <p:spPr>
          <a:xfrm flipH="1">
            <a:off x="3048000" y="3500436"/>
            <a:ext cx="914400" cy="914400"/>
          </a:xfrm>
          <a:prstGeom prst="lightningBolt">
            <a:avLst/>
          </a:prstGeom>
        </p:spPr>
        <p:style>
          <a:lnRef idx="3">
            <a:schemeClr val="lt1"/>
          </a:lnRef>
          <a:fillRef idx="1">
            <a:schemeClr val="accent6"/>
          </a:fillRef>
          <a:effectRef idx="1">
            <a:schemeClr val="accent6"/>
          </a:effectRef>
          <a:fontRef idx="minor">
            <a:schemeClr val="lt1"/>
          </a:fontRef>
        </p:style>
        <p:txBody>
          <a:bodyPr anchor="ctr"/>
          <a:lstStyle/>
          <a:p>
            <a:pPr algn="ctr" eaLnBrk="1" fontAlgn="auto" hangingPunct="1">
              <a:spcBef>
                <a:spcPts val="0"/>
              </a:spcBef>
              <a:spcAft>
                <a:spcPts val="0"/>
              </a:spcAft>
              <a:defRPr/>
            </a:pPr>
            <a:endParaRPr lang="en-US">
              <a:latin typeface="Times" panose="02020603050405020304" pitchFamily="18" charset="0"/>
              <a:cs typeface="Times" panose="02020603050405020304" pitchFamily="18" charset="0"/>
            </a:endParaRPr>
          </a:p>
        </p:txBody>
      </p:sp>
      <p:sp>
        <p:nvSpPr>
          <p:cNvPr id="8" name="Lightning Bolt 7">
            <a:extLst>
              <a:ext uri="{FF2B5EF4-FFF2-40B4-BE49-F238E27FC236}">
                <a16:creationId xmlns:a16="http://schemas.microsoft.com/office/drawing/2014/main" id="{341E34D9-6B74-41F1-93B0-2BD085999422}"/>
              </a:ext>
            </a:extLst>
          </p:cNvPr>
          <p:cNvSpPr/>
          <p:nvPr/>
        </p:nvSpPr>
        <p:spPr>
          <a:xfrm flipH="1">
            <a:off x="4610100" y="3613150"/>
            <a:ext cx="952500" cy="1030287"/>
          </a:xfrm>
          <a:prstGeom prst="lightningBolt">
            <a:avLst/>
          </a:prstGeom>
        </p:spPr>
        <p:style>
          <a:lnRef idx="3">
            <a:schemeClr val="lt1"/>
          </a:lnRef>
          <a:fillRef idx="1">
            <a:schemeClr val="accent6"/>
          </a:fillRef>
          <a:effectRef idx="1">
            <a:schemeClr val="accent6"/>
          </a:effectRef>
          <a:fontRef idx="minor">
            <a:schemeClr val="lt1"/>
          </a:fontRef>
        </p:style>
        <p:txBody>
          <a:bodyPr anchor="ctr"/>
          <a:lstStyle/>
          <a:p>
            <a:pPr algn="ctr" eaLnBrk="1" fontAlgn="auto" hangingPunct="1">
              <a:spcBef>
                <a:spcPts val="0"/>
              </a:spcBef>
              <a:spcAft>
                <a:spcPts val="0"/>
              </a:spcAft>
              <a:defRPr/>
            </a:pPr>
            <a:endParaRPr lang="en-US">
              <a:latin typeface="Times" panose="02020603050405020304" pitchFamily="18" charset="0"/>
              <a:cs typeface="Times" panose="02020603050405020304" pitchFamily="18" charset="0"/>
            </a:endParaRPr>
          </a:p>
        </p:txBody>
      </p:sp>
      <p:sp>
        <p:nvSpPr>
          <p:cNvPr id="9" name="Lightning Bolt 8">
            <a:extLst>
              <a:ext uri="{FF2B5EF4-FFF2-40B4-BE49-F238E27FC236}">
                <a16:creationId xmlns:a16="http://schemas.microsoft.com/office/drawing/2014/main" id="{3B49A184-B84A-4CEE-94DF-282F824D6A59}"/>
              </a:ext>
            </a:extLst>
          </p:cNvPr>
          <p:cNvSpPr/>
          <p:nvPr/>
        </p:nvSpPr>
        <p:spPr>
          <a:xfrm>
            <a:off x="6324600" y="3652836"/>
            <a:ext cx="838200" cy="990600"/>
          </a:xfrm>
          <a:prstGeom prst="lightningBolt">
            <a:avLst/>
          </a:prstGeom>
        </p:spPr>
        <p:style>
          <a:lnRef idx="3">
            <a:schemeClr val="lt1"/>
          </a:lnRef>
          <a:fillRef idx="1">
            <a:schemeClr val="accent6"/>
          </a:fillRef>
          <a:effectRef idx="1">
            <a:schemeClr val="accent6"/>
          </a:effectRef>
          <a:fontRef idx="minor">
            <a:schemeClr val="lt1"/>
          </a:fontRef>
        </p:style>
        <p:txBody>
          <a:bodyPr anchor="ctr"/>
          <a:lstStyle/>
          <a:p>
            <a:pPr algn="ctr" eaLnBrk="1" fontAlgn="auto" hangingPunct="1">
              <a:spcBef>
                <a:spcPts val="0"/>
              </a:spcBef>
              <a:spcAft>
                <a:spcPts val="0"/>
              </a:spcAft>
              <a:defRPr/>
            </a:pPr>
            <a:endParaRPr lang="en-US">
              <a:latin typeface="Times" panose="02020603050405020304" pitchFamily="18" charset="0"/>
              <a:cs typeface="Times" panose="02020603050405020304" pitchFamily="18" charset="0"/>
            </a:endParaRPr>
          </a:p>
        </p:txBody>
      </p:sp>
      <p:sp>
        <p:nvSpPr>
          <p:cNvPr id="11" name="TextBox 10">
            <a:extLst>
              <a:ext uri="{FF2B5EF4-FFF2-40B4-BE49-F238E27FC236}">
                <a16:creationId xmlns:a16="http://schemas.microsoft.com/office/drawing/2014/main" id="{8CCCA329-9F2E-4205-8501-95E4389DB6EF}"/>
              </a:ext>
            </a:extLst>
          </p:cNvPr>
          <p:cNvSpPr txBox="1">
            <a:spLocks noChangeArrowheads="1"/>
          </p:cNvSpPr>
          <p:nvPr/>
        </p:nvSpPr>
        <p:spPr bwMode="auto">
          <a:xfrm>
            <a:off x="1274765" y="6000900"/>
            <a:ext cx="2230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en-US" altLang="en-US" sz="2400">
                <a:solidFill>
                  <a:srgbClr val="FF0000"/>
                </a:solidFill>
                <a:latin typeface="Times" panose="02020603050405020304" pitchFamily="18" charset="0"/>
                <a:cs typeface="Times" panose="02020603050405020304" pitchFamily="18" charset="0"/>
              </a:rPr>
              <a:t>SÁCH, BÁO</a:t>
            </a:r>
          </a:p>
        </p:txBody>
      </p:sp>
      <p:sp>
        <p:nvSpPr>
          <p:cNvPr id="12" name="TextBox 11">
            <a:extLst>
              <a:ext uri="{FF2B5EF4-FFF2-40B4-BE49-F238E27FC236}">
                <a16:creationId xmlns:a16="http://schemas.microsoft.com/office/drawing/2014/main" id="{2A9ABBE7-695C-40C0-AEF0-4A4238864A01}"/>
              </a:ext>
            </a:extLst>
          </p:cNvPr>
          <p:cNvSpPr txBox="1">
            <a:spLocks noChangeArrowheads="1"/>
          </p:cNvSpPr>
          <p:nvPr/>
        </p:nvSpPr>
        <p:spPr bwMode="auto">
          <a:xfrm>
            <a:off x="5452849" y="5931044"/>
            <a:ext cx="25146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en-US" altLang="en-US" sz="2400">
                <a:solidFill>
                  <a:srgbClr val="FF0000"/>
                </a:solidFill>
                <a:latin typeface="Times" panose="02020603050405020304" pitchFamily="18" charset="0"/>
                <a:cs typeface="Times" panose="02020603050405020304" pitchFamily="18" charset="0"/>
              </a:rPr>
              <a:t>INTERNET</a:t>
            </a:r>
          </a:p>
        </p:txBody>
      </p:sp>
      <p:sp>
        <p:nvSpPr>
          <p:cNvPr id="13" name="TextBox 12">
            <a:extLst>
              <a:ext uri="{FF2B5EF4-FFF2-40B4-BE49-F238E27FC236}">
                <a16:creationId xmlns:a16="http://schemas.microsoft.com/office/drawing/2014/main" id="{885FF9E6-2A54-46BA-A7BD-BFE46F014B7B}"/>
              </a:ext>
            </a:extLst>
          </p:cNvPr>
          <p:cNvSpPr txBox="1">
            <a:spLocks noChangeArrowheads="1"/>
          </p:cNvSpPr>
          <p:nvPr/>
        </p:nvSpPr>
        <p:spPr bwMode="auto">
          <a:xfrm>
            <a:off x="3581400" y="5936154"/>
            <a:ext cx="18288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en-US" altLang="en-US" sz="2400">
                <a:solidFill>
                  <a:srgbClr val="FF0000"/>
                </a:solidFill>
                <a:latin typeface="Times" panose="02020603050405020304" pitchFamily="18" charset="0"/>
                <a:cs typeface="Times" panose="02020603050405020304" pitchFamily="18" charset="0"/>
              </a:rPr>
              <a:t>TIVI</a:t>
            </a:r>
          </a:p>
        </p:txBody>
      </p:sp>
      <p:pic>
        <p:nvPicPr>
          <p:cNvPr id="14" name="Picture 13">
            <a:extLst>
              <a:ext uri="{FF2B5EF4-FFF2-40B4-BE49-F238E27FC236}">
                <a16:creationId xmlns:a16="http://schemas.microsoft.com/office/drawing/2014/main" id="{E34DC177-F45A-4A9F-8B91-8C2B23B9D2A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4636208"/>
            <a:ext cx="1587500" cy="122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a:extLst>
              <a:ext uri="{FF2B5EF4-FFF2-40B4-BE49-F238E27FC236}">
                <a16:creationId xmlns:a16="http://schemas.microsoft.com/office/drawing/2014/main" id="{A37851E2-27CE-4326-B87F-C4DF8536771F}"/>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55433" y="4643436"/>
            <a:ext cx="2230437" cy="1199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8"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64749" y="3043236"/>
            <a:ext cx="2057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Cloud Callout 16">
            <a:extLst>
              <a:ext uri="{FF2B5EF4-FFF2-40B4-BE49-F238E27FC236}">
                <a16:creationId xmlns:a16="http://schemas.microsoft.com/office/drawing/2014/main" id="{81FEFE36-C34E-4B9C-B9B8-AEEA15D58761}"/>
              </a:ext>
            </a:extLst>
          </p:cNvPr>
          <p:cNvSpPr/>
          <p:nvPr/>
        </p:nvSpPr>
        <p:spPr>
          <a:xfrm>
            <a:off x="228600" y="79213"/>
            <a:ext cx="11893549" cy="3579971"/>
          </a:xfrm>
          <a:prstGeom prst="cloudCallout">
            <a:avLst>
              <a:gd name="adj1" fmla="val 34661"/>
              <a:gd name="adj2" fmla="val 59540"/>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a:r>
              <a:rPr lang="nl-NL" sz="2400" b="0">
                <a:latin typeface="Times New Roman" panose="02020603050405020304" pitchFamily="18" charset="0"/>
                <a:cs typeface="Times New Roman" panose="02020603050405020304" pitchFamily="18" charset="0"/>
              </a:rPr>
              <a:t>Tin học được định nghĩa là khoa học </a:t>
            </a:r>
            <a:r>
              <a:rPr lang="nl-NL" sz="2400" i="1">
                <a:solidFill>
                  <a:schemeClr val="accent6">
                    <a:lumMod val="75000"/>
                  </a:schemeClr>
                </a:solidFill>
                <a:latin typeface="Times New Roman" panose="02020603050405020304" pitchFamily="18" charset="0"/>
                <a:cs typeface="Times New Roman" panose="02020603050405020304" pitchFamily="18" charset="0"/>
              </a:rPr>
              <a:t>nghiên cứu các phương pháp và quá trình xử lí thông tin tự động bằng các phương tiện kĩ thuật, chủ yếu bằng máy tính.</a:t>
            </a:r>
            <a:r>
              <a:rPr lang="nl-NL" sz="2400" b="0">
                <a:latin typeface="Times New Roman" panose="02020603050405020304" pitchFamily="18" charset="0"/>
                <a:cs typeface="Times New Roman" panose="02020603050405020304" pitchFamily="18" charset="0"/>
              </a:rPr>
              <a:t> Chúng ta đã biết ở lớp dưới, thông tin được biểu diễn trong máy tính bằng các dãy bit (gồm các kí hiệu 0, 1), máy tính xử lí dữ liệu là các dãy bit trong bộ nhớ. Vậy dữ liệu và thông tin khác nhau như thế nào?</a:t>
            </a:r>
            <a:endParaRPr lang="en-US" sz="2400" b="0">
              <a:latin typeface="Times New Roman" panose="02020603050405020304" pitchFamily="18" charset="0"/>
              <a:cs typeface="Times New Roman" panose="02020603050405020304" pitchFamily="18" charset="0"/>
            </a:endParaRPr>
          </a:p>
        </p:txBody>
      </p:sp>
      <p:pic>
        <p:nvPicPr>
          <p:cNvPr id="11277" name="Picture 13" descr="H:\Download\Worlds-first-floating-smartphone-4.jpg">
            <a:extLst>
              <a:ext uri="{FF2B5EF4-FFF2-40B4-BE49-F238E27FC236}">
                <a16:creationId xmlns:a16="http://schemas.microsoft.com/office/drawing/2014/main" id="{A7C0B392-4082-46AB-B9C7-E5B443C13B8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72400" y="4640034"/>
            <a:ext cx="2819400" cy="1209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8">
            <a:extLst>
              <a:ext uri="{FF2B5EF4-FFF2-40B4-BE49-F238E27FC236}">
                <a16:creationId xmlns:a16="http://schemas.microsoft.com/office/drawing/2014/main" id="{47FB9086-8540-4262-A051-D4DDCE787A7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733255" y="4670327"/>
            <a:ext cx="2151063" cy="11018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Lightning Bolt 19">
            <a:extLst>
              <a:ext uri="{FF2B5EF4-FFF2-40B4-BE49-F238E27FC236}">
                <a16:creationId xmlns:a16="http://schemas.microsoft.com/office/drawing/2014/main" id="{0202D1E5-43F4-4A9B-85C2-ACCF3CCF023B}"/>
              </a:ext>
            </a:extLst>
          </p:cNvPr>
          <p:cNvSpPr/>
          <p:nvPr/>
        </p:nvSpPr>
        <p:spPr>
          <a:xfrm>
            <a:off x="7620000" y="3424236"/>
            <a:ext cx="914400" cy="1219200"/>
          </a:xfrm>
          <a:prstGeom prst="lightningBolt">
            <a:avLst/>
          </a:prstGeom>
        </p:spPr>
        <p:style>
          <a:lnRef idx="3">
            <a:schemeClr val="lt1"/>
          </a:lnRef>
          <a:fillRef idx="1">
            <a:schemeClr val="accent6"/>
          </a:fillRef>
          <a:effectRef idx="1">
            <a:schemeClr val="accent6"/>
          </a:effectRef>
          <a:fontRef idx="minor">
            <a:schemeClr val="lt1"/>
          </a:fontRef>
        </p:style>
        <p:txBody>
          <a:bodyPr anchor="ctr"/>
          <a:lstStyle/>
          <a:p>
            <a:pPr algn="ctr" eaLnBrk="1" fontAlgn="auto" hangingPunct="1">
              <a:spcBef>
                <a:spcPts val="0"/>
              </a:spcBef>
              <a:spcAft>
                <a:spcPts val="0"/>
              </a:spcAft>
              <a:defRPr/>
            </a:pPr>
            <a:endParaRPr lang="en-US">
              <a:latin typeface="Times" panose="02020603050405020304" pitchFamily="18" charset="0"/>
              <a:cs typeface="Times" panose="02020603050405020304" pitchFamily="18" charset="0"/>
            </a:endParaRPr>
          </a:p>
        </p:txBody>
      </p:sp>
      <p:sp>
        <p:nvSpPr>
          <p:cNvPr id="21" name="TextBox 20">
            <a:extLst>
              <a:ext uri="{FF2B5EF4-FFF2-40B4-BE49-F238E27FC236}">
                <a16:creationId xmlns:a16="http://schemas.microsoft.com/office/drawing/2014/main" id="{D10323A7-01FE-4900-A00C-DCCB43D0843F}"/>
              </a:ext>
            </a:extLst>
          </p:cNvPr>
          <p:cNvSpPr txBox="1">
            <a:spLocks noChangeArrowheads="1"/>
          </p:cNvSpPr>
          <p:nvPr/>
        </p:nvSpPr>
        <p:spPr bwMode="auto">
          <a:xfrm>
            <a:off x="8153400" y="6000751"/>
            <a:ext cx="2514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lgn="ctr" eaLnBrk="1" hangingPunct="1"/>
            <a:r>
              <a:rPr lang="en-US" altLang="en-US" sz="2400">
                <a:solidFill>
                  <a:srgbClr val="FF0000"/>
                </a:solidFill>
                <a:latin typeface="Times" panose="02020603050405020304" pitchFamily="18" charset="0"/>
                <a:cs typeface="Times" panose="02020603050405020304" pitchFamily="18" charset="0"/>
              </a:rPr>
              <a:t>SMART PHONE</a:t>
            </a:r>
          </a:p>
        </p:txBody>
      </p:sp>
      <p:sp>
        <p:nvSpPr>
          <p:cNvPr id="4" name="Slide Number Placeholder 3"/>
          <p:cNvSpPr>
            <a:spLocks noGrp="1"/>
          </p:cNvSpPr>
          <p:nvPr>
            <p:ph type="sldNum" sz="quarter" idx="12"/>
          </p:nvPr>
        </p:nvSpPr>
        <p:spPr>
          <a:xfrm>
            <a:off x="9296400" y="6393006"/>
            <a:ext cx="2743200" cy="365125"/>
          </a:xfrm>
        </p:spPr>
        <p:txBody>
          <a:bodyPr/>
          <a:lstStyle/>
          <a:p>
            <a:pPr>
              <a:defRPr/>
            </a:pPr>
            <a:fld id="{73A23075-486E-4589-8B87-5588153A125F}" type="slidenum">
              <a:rPr lang="en-US" altLang="en-US" smtClean="0"/>
              <a:pPr>
                <a:defRPr/>
              </a:pPr>
              <a:t>2</a:t>
            </a:fld>
            <a:endParaRPr lang="en-US" altLang="en-US"/>
          </a:p>
        </p:txBody>
      </p:sp>
      <p:pic>
        <p:nvPicPr>
          <p:cNvPr id="18" name="Content Placeholder 7">
            <a:extLst>
              <a:ext uri="{FF2B5EF4-FFF2-40B4-BE49-F238E27FC236}">
                <a16:creationId xmlns:a16="http://schemas.microsoft.com/office/drawing/2014/main" id="{E1FE57D9-2BFD-43CC-B154-7EA17E56A890}"/>
              </a:ext>
            </a:extLst>
          </p:cNvPr>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a:off x="-164503" y="-102733"/>
            <a:ext cx="3216281" cy="940933"/>
          </a:xfr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par>
                                <p:cTn id="8" presetID="16" presetClass="entr" presetSubtype="21" fill="hold" nodeType="withEffect">
                                  <p:stCondLst>
                                    <p:cond delay="0"/>
                                  </p:stCondLst>
                                  <p:childTnLst>
                                    <p:set>
                                      <p:cBhvr>
                                        <p:cTn id="9" dur="1" fill="hold">
                                          <p:stCondLst>
                                            <p:cond delay="0"/>
                                          </p:stCondLst>
                                        </p:cTn>
                                        <p:tgtEl>
                                          <p:spTgt spid="12298"/>
                                        </p:tgtEl>
                                        <p:attrNameLst>
                                          <p:attrName>style.visibility</p:attrName>
                                        </p:attrNameLst>
                                      </p:cBhvr>
                                      <p:to>
                                        <p:strVal val="visible"/>
                                      </p:to>
                                    </p:set>
                                    <p:animEffect transition="in" filter="barn(inVertical)">
                                      <p:cBhvr>
                                        <p:cTn id="10" dur="500"/>
                                        <p:tgtEl>
                                          <p:spTgt spid="1229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par>
                                <p:cTn id="14" presetID="16" presetClass="entr" presetSubtype="21" fill="hold"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arn(inVertical)">
                                      <p:cBhvr>
                                        <p:cTn id="16" dur="500"/>
                                        <p:tgtEl>
                                          <p:spTgt spid="14"/>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par>
                                <p:cTn id="23" presetID="16" presetClass="entr" presetSubtype="21"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barn(inVertical)">
                                      <p:cBhvr>
                                        <p:cTn id="25" dur="500"/>
                                        <p:tgtEl>
                                          <p:spTgt spid="15"/>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barn(inVertical)">
                                      <p:cBhvr>
                                        <p:cTn id="28" dur="500"/>
                                        <p:tgtEl>
                                          <p:spTgt spid="13"/>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arn(inVertical)">
                                      <p:cBhvr>
                                        <p:cTn id="31" dur="500"/>
                                        <p:tgtEl>
                                          <p:spTgt spid="9"/>
                                        </p:tgtEl>
                                      </p:cBhvr>
                                    </p:animEffect>
                                  </p:childTnLst>
                                </p:cTn>
                              </p:par>
                              <p:par>
                                <p:cTn id="32" presetID="16" presetClass="entr" presetSubtype="21"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barn(inVertical)">
                                      <p:cBhvr>
                                        <p:cTn id="34" dur="500"/>
                                        <p:tgtEl>
                                          <p:spTgt spid="19"/>
                                        </p:tgtEl>
                                      </p:cBhvr>
                                    </p:animEffect>
                                  </p:childTnLst>
                                </p:cTn>
                              </p:par>
                              <p:par>
                                <p:cTn id="35" presetID="16" presetClass="entr" presetSubtype="21"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par>
                                <p:cTn id="38" presetID="16" presetClass="entr" presetSubtype="21"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barn(inVertical)">
                                      <p:cBhvr>
                                        <p:cTn id="40" dur="500"/>
                                        <p:tgtEl>
                                          <p:spTgt spid="20"/>
                                        </p:tgtEl>
                                      </p:cBhvr>
                                    </p:animEffect>
                                  </p:childTnLst>
                                </p:cTn>
                              </p:par>
                              <p:par>
                                <p:cTn id="41" presetID="16" presetClass="entr" presetSubtype="21" fill="hold" nodeType="withEffect">
                                  <p:stCondLst>
                                    <p:cond delay="0"/>
                                  </p:stCondLst>
                                  <p:childTnLst>
                                    <p:set>
                                      <p:cBhvr>
                                        <p:cTn id="42" dur="1" fill="hold">
                                          <p:stCondLst>
                                            <p:cond delay="0"/>
                                          </p:stCondLst>
                                        </p:cTn>
                                        <p:tgtEl>
                                          <p:spTgt spid="11277"/>
                                        </p:tgtEl>
                                        <p:attrNameLst>
                                          <p:attrName>style.visibility</p:attrName>
                                        </p:attrNameLst>
                                      </p:cBhvr>
                                      <p:to>
                                        <p:strVal val="visible"/>
                                      </p:to>
                                    </p:set>
                                    <p:animEffect transition="in" filter="barn(inVertical)">
                                      <p:cBhvr>
                                        <p:cTn id="43" dur="500"/>
                                        <p:tgtEl>
                                          <p:spTgt spid="11277"/>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barn(inVertical)">
                                      <p:cBhvr>
                                        <p:cTn id="4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p:bldP spid="12" grpId="0"/>
      <p:bldP spid="13" grpId="0"/>
      <p:bldP spid="17" grpId="0" animBg="1"/>
      <p:bldP spid="20" grpId="0" animBg="1"/>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6">
            <a:extLst>
              <a:ext uri="{FF2B5EF4-FFF2-40B4-BE49-F238E27FC236}">
                <a16:creationId xmlns:a16="http://schemas.microsoft.com/office/drawing/2014/main" id="{E006104A-D392-41CF-B150-7AF575C38716}"/>
              </a:ext>
            </a:extLst>
          </p:cNvPr>
          <p:cNvSpPr>
            <a:spLocks noChangeArrowheads="1"/>
          </p:cNvSpPr>
          <p:nvPr/>
        </p:nvSpPr>
        <p:spPr bwMode="auto">
          <a:xfrm>
            <a:off x="600882" y="1292743"/>
            <a:ext cx="11057718" cy="3673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457200" indent="-457200">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a:spcBef>
                <a:spcPts val="600"/>
              </a:spcBef>
              <a:spcAft>
                <a:spcPts val="600"/>
              </a:spcAft>
            </a:pPr>
            <a:r>
              <a:rPr lang="en-US" sz="2800" i="1">
                <a:solidFill>
                  <a:schemeClr val="accent2">
                    <a:lumMod val="75000"/>
                  </a:schemeClr>
                </a:solidFill>
                <a:latin typeface="Times New Roman" panose="02020603050405020304" pitchFamily="18" charset="0"/>
                <a:cs typeface="Times New Roman" panose="02020603050405020304" pitchFamily="18" charset="0"/>
              </a:rPr>
              <a:t>a) Quá trình xử lí thông tin</a:t>
            </a:r>
            <a:endParaRPr lang="en-US" sz="2800">
              <a:solidFill>
                <a:schemeClr val="accent2">
                  <a:lumMod val="75000"/>
                </a:schemeClr>
              </a:solidFill>
              <a:latin typeface="Times New Roman" panose="02020603050405020304" pitchFamily="18" charset="0"/>
              <a:cs typeface="Times New Roman" panose="02020603050405020304" pitchFamily="18" charset="0"/>
            </a:endParaRPr>
          </a:p>
          <a:p>
            <a:pPr marL="0" indent="0">
              <a:spcBef>
                <a:spcPts val="600"/>
              </a:spcBef>
              <a:spcAft>
                <a:spcPts val="600"/>
              </a:spcAft>
            </a:pPr>
            <a:r>
              <a:rPr lang="en-US" sz="2800" b="0">
                <a:latin typeface="Times New Roman" panose="02020603050405020304" pitchFamily="18" charset="0"/>
                <a:cs typeface="Times New Roman" panose="02020603050405020304" pitchFamily="18" charset="0"/>
              </a:rPr>
              <a:t>- Thông tin là tất cả những gì mang lại cho chúng ta hiểu biết.</a:t>
            </a:r>
          </a:p>
        </p:txBody>
      </p:sp>
      <p:pic>
        <p:nvPicPr>
          <p:cNvPr id="20" name="Picture 13" descr="DISK_2">
            <a:extLst>
              <a:ext uri="{FF2B5EF4-FFF2-40B4-BE49-F238E27FC236}">
                <a16:creationId xmlns:a16="http://schemas.microsoft.com/office/drawing/2014/main" id="{A760C1B2-B2AC-42FB-98D6-31B6CB89F212}"/>
              </a:ext>
            </a:extLst>
          </p:cNvPr>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2511" y="5551382"/>
            <a:ext cx="1222375" cy="1266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5" descr="BIEUDO1">
            <a:extLst>
              <a:ext uri="{FF2B5EF4-FFF2-40B4-BE49-F238E27FC236}">
                <a16:creationId xmlns:a16="http://schemas.microsoft.com/office/drawing/2014/main" id="{8696DF9A-4AB5-4E87-BC49-006E0D9EAC2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24675" y="2846387"/>
            <a:ext cx="5143500" cy="388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9">
            <a:extLst>
              <a:ext uri="{FF2B5EF4-FFF2-40B4-BE49-F238E27FC236}">
                <a16:creationId xmlns:a16="http://schemas.microsoft.com/office/drawing/2014/main" id="{09A4DA46-DD3C-4DDB-B828-63B2F8AFE7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61438" y="1673743"/>
            <a:ext cx="3106737"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4" name="Group 29">
            <a:extLst>
              <a:ext uri="{FF2B5EF4-FFF2-40B4-BE49-F238E27FC236}">
                <a16:creationId xmlns:a16="http://schemas.microsoft.com/office/drawing/2014/main" id="{1D0C1219-F31D-4AEF-A4DB-75A043F275D6}"/>
              </a:ext>
            </a:extLst>
          </p:cNvPr>
          <p:cNvGrpSpPr>
            <a:grpSpLocks/>
          </p:cNvGrpSpPr>
          <p:nvPr/>
        </p:nvGrpSpPr>
        <p:grpSpPr bwMode="auto">
          <a:xfrm>
            <a:off x="8861451" y="476595"/>
            <a:ext cx="3179763" cy="6340475"/>
            <a:chOff x="3075" y="570"/>
            <a:chExt cx="2003" cy="3994"/>
          </a:xfrm>
        </p:grpSpPr>
        <p:sp>
          <p:nvSpPr>
            <p:cNvPr id="19466" name="Text Box 20">
              <a:extLst>
                <a:ext uri="{FF2B5EF4-FFF2-40B4-BE49-F238E27FC236}">
                  <a16:creationId xmlns:a16="http://schemas.microsoft.com/office/drawing/2014/main" id="{151C4166-505F-44AA-AC6E-0742D97D1C03}"/>
                </a:ext>
              </a:extLst>
            </p:cNvPr>
            <p:cNvSpPr txBox="1">
              <a:spLocks noChangeArrowheads="1"/>
            </p:cNvSpPr>
            <p:nvPr/>
          </p:nvSpPr>
          <p:spPr bwMode="auto">
            <a:xfrm>
              <a:off x="3075" y="570"/>
              <a:ext cx="1968" cy="3994"/>
            </a:xfrm>
            <a:prstGeom prst="rect">
              <a:avLst/>
            </a:prstGeom>
            <a:solidFill>
              <a:schemeClr val="tx1"/>
            </a:solidFill>
            <a:ln w="127000">
              <a:solidFill>
                <a:srgbClr val="336699"/>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a:p>
              <a:pPr eaLnBrk="1" hangingPunct="1">
                <a:spcBef>
                  <a:spcPct val="50000"/>
                </a:spcBef>
              </a:pPr>
              <a:endParaRPr lang="en-US" altLang="en-US" sz="2800">
                <a:latin typeface="Times New Roman" panose="02020603050405020304" pitchFamily="18" charset="0"/>
                <a:cs typeface="Times New Roman" panose="02020603050405020304" pitchFamily="18" charset="0"/>
              </a:endParaRPr>
            </a:p>
          </p:txBody>
        </p:sp>
        <p:pic>
          <p:nvPicPr>
            <p:cNvPr id="19467" name="Picture 26">
              <a:extLst>
                <a:ext uri="{FF2B5EF4-FFF2-40B4-BE49-F238E27FC236}">
                  <a16:creationId xmlns:a16="http://schemas.microsoft.com/office/drawing/2014/main" id="{F63071B9-D23E-4BA6-B2E2-502CCA963E5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6" y="651"/>
              <a:ext cx="1872" cy="1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8" name="Text Box 27">
              <a:extLst>
                <a:ext uri="{FF2B5EF4-FFF2-40B4-BE49-F238E27FC236}">
                  <a16:creationId xmlns:a16="http://schemas.microsoft.com/office/drawing/2014/main" id="{6CABFBA1-3269-4622-B213-BC008CC33097}"/>
                </a:ext>
              </a:extLst>
            </p:cNvPr>
            <p:cNvSpPr txBox="1">
              <a:spLocks noChangeArrowheads="1"/>
            </p:cNvSpPr>
            <p:nvPr/>
          </p:nvSpPr>
          <p:spPr bwMode="auto">
            <a:xfrm>
              <a:off x="3216" y="2208"/>
              <a:ext cx="1824" cy="12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spcBef>
                  <a:spcPct val="50000"/>
                </a:spcBef>
              </a:pPr>
              <a:r>
                <a:rPr lang="vi-VN" altLang="en-US" sz="2800">
                  <a:solidFill>
                    <a:srgbClr val="FF0066"/>
                  </a:solidFill>
                  <a:latin typeface="Times New Roman" panose="02020603050405020304" pitchFamily="18" charset="0"/>
                  <a:cs typeface="Times New Roman" panose="02020603050405020304" pitchFamily="18" charset="0"/>
                </a:rPr>
                <a:t>Nhiều sao thì nắng</a:t>
              </a:r>
            </a:p>
            <a:p>
              <a:pPr eaLnBrk="1" hangingPunct="1">
                <a:spcBef>
                  <a:spcPct val="50000"/>
                </a:spcBef>
              </a:pPr>
              <a:r>
                <a:rPr lang="vi-VN" altLang="en-US" sz="2800">
                  <a:solidFill>
                    <a:srgbClr val="FF0066"/>
                  </a:solidFill>
                  <a:latin typeface="Times New Roman" panose="02020603050405020304" pitchFamily="18" charset="0"/>
                  <a:cs typeface="Times New Roman" panose="02020603050405020304" pitchFamily="18" charset="0"/>
                </a:rPr>
                <a:t>Vắng sao thì mưa.</a:t>
              </a:r>
              <a:endParaRPr lang="en-US" altLang="en-US" sz="2800">
                <a:solidFill>
                  <a:srgbClr val="FF0066"/>
                </a:solidFill>
                <a:latin typeface="Times New Roman" panose="02020603050405020304" pitchFamily="18" charset="0"/>
                <a:cs typeface="Times New Roman" panose="02020603050405020304" pitchFamily="18" charset="0"/>
              </a:endParaRPr>
            </a:p>
          </p:txBody>
        </p:sp>
      </p:grpSp>
      <p:pic>
        <p:nvPicPr>
          <p:cNvPr id="28" name="Picture 30">
            <a:extLst>
              <a:ext uri="{FF2B5EF4-FFF2-40B4-BE49-F238E27FC236}">
                <a16:creationId xmlns:a16="http://schemas.microsoft.com/office/drawing/2014/main" id="{4C31EF52-A4B8-4EB0-8674-08AB97A59A1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531113" y="1069457"/>
            <a:ext cx="449580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5" name="TextBox 1">
            <a:extLst>
              <a:ext uri="{FF2B5EF4-FFF2-40B4-BE49-F238E27FC236}">
                <a16:creationId xmlns:a16="http://schemas.microsoft.com/office/drawing/2014/main" id="{DCC3A0A0-14CB-4ACB-9292-515324590E77}"/>
              </a:ext>
            </a:extLst>
          </p:cNvPr>
          <p:cNvSpPr txBox="1">
            <a:spLocks noChangeArrowheads="1"/>
          </p:cNvSpPr>
          <p:nvPr/>
        </p:nvSpPr>
        <p:spPr bwMode="auto">
          <a:xfrm>
            <a:off x="600882" y="148846"/>
            <a:ext cx="87264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r>
              <a:rPr lang="vi-VN" altLang="en-US" sz="3600">
                <a:solidFill>
                  <a:srgbClr val="0070C0"/>
                </a:solidFill>
                <a:latin typeface="Times New Roman" panose="02020603050405020304" pitchFamily="18" charset="0"/>
                <a:cs typeface="Times New Roman" panose="02020603050405020304" pitchFamily="18" charset="0"/>
              </a:rPr>
              <a:t>1. </a:t>
            </a:r>
            <a:r>
              <a:rPr lang="en-US" altLang="en-US" sz="3600" smtClean="0">
                <a:solidFill>
                  <a:srgbClr val="0070C0"/>
                </a:solidFill>
                <a:latin typeface="Times New Roman" panose="02020603050405020304" pitchFamily="18" charset="0"/>
                <a:cs typeface="Times New Roman" panose="02020603050405020304" pitchFamily="18" charset="0"/>
              </a:rPr>
              <a:t>T</a:t>
            </a:r>
            <a:r>
              <a:rPr lang="vi-VN" altLang="en-US" sz="3600" smtClean="0">
                <a:solidFill>
                  <a:srgbClr val="0070C0"/>
                </a:solidFill>
                <a:latin typeface="Times New Roman" panose="02020603050405020304" pitchFamily="18" charset="0"/>
                <a:cs typeface="Times New Roman" panose="02020603050405020304" pitchFamily="18" charset="0"/>
              </a:rPr>
              <a:t>hông </a:t>
            </a:r>
            <a:r>
              <a:rPr lang="vi-VN" altLang="en-US" sz="3600">
                <a:solidFill>
                  <a:srgbClr val="0070C0"/>
                </a:solidFill>
                <a:latin typeface="Times New Roman" panose="02020603050405020304" pitchFamily="18" charset="0"/>
                <a:cs typeface="Times New Roman" panose="02020603050405020304" pitchFamily="18" charset="0"/>
              </a:rPr>
              <a:t>tin và dữ liệu</a:t>
            </a:r>
            <a:endParaRPr lang="en-US" altLang="en-US" sz="3600">
              <a:solidFill>
                <a:srgbClr val="0070C0"/>
              </a:solidFill>
              <a:latin typeface="Times New Roman" panose="02020603050405020304" pitchFamily="18" charset="0"/>
              <a:cs typeface="Times New Roman" panose="02020603050405020304" pitchFamily="18" charset="0"/>
            </a:endParaRPr>
          </a:p>
        </p:txBody>
      </p:sp>
      <p:pic>
        <p:nvPicPr>
          <p:cNvPr id="13" name="Picture 12"/>
          <p:cNvPicPr/>
          <p:nvPr/>
        </p:nvPicPr>
        <p:blipFill rotWithShape="1">
          <a:blip r:embed="rId9">
            <a:extLst>
              <a:ext uri="{BEBA8EAE-BF5A-486C-A8C5-ECC9F3942E4B}">
                <a14:imgProps xmlns:a14="http://schemas.microsoft.com/office/drawing/2010/main">
                  <a14:imgLayer r:embed="rId10">
                    <a14:imgEffect>
                      <a14:brightnessContrast bright="20000" contrast="-40000"/>
                    </a14:imgEffect>
                  </a14:imgLayer>
                </a14:imgProps>
              </a:ext>
            </a:extLst>
          </a:blip>
          <a:srcRect l="61390" t="34877" r="17684" b="48121"/>
          <a:stretch/>
        </p:blipFill>
        <p:spPr bwMode="auto">
          <a:xfrm>
            <a:off x="3204302" y="3735574"/>
            <a:ext cx="5280660" cy="2473155"/>
          </a:xfrm>
          <a:prstGeom prst="rect">
            <a:avLst/>
          </a:prstGeom>
          <a:ln>
            <a:noFill/>
          </a:ln>
          <a:extLst>
            <a:ext uri="{53640926-AAD7-44D8-BBD7-CCE9431645EC}">
              <a14:shadowObscured xmlns:a14="http://schemas.microsoft.com/office/drawing/2010/main"/>
            </a:ext>
          </a:extLst>
        </p:spPr>
      </p:pic>
      <p:sp>
        <p:nvSpPr>
          <p:cNvPr id="4" name="Slide Number Placeholder 3"/>
          <p:cNvSpPr>
            <a:spLocks noGrp="1"/>
          </p:cNvSpPr>
          <p:nvPr>
            <p:ph type="sldNum" sz="quarter" idx="12"/>
          </p:nvPr>
        </p:nvSpPr>
        <p:spPr/>
        <p:txBody>
          <a:bodyPr/>
          <a:lstStyle/>
          <a:p>
            <a:pPr>
              <a:defRPr/>
            </a:pPr>
            <a:fld id="{73A23075-486E-4589-8B87-5588153A125F}" type="slidenum">
              <a:rPr lang="en-US" altLang="en-US" smtClean="0"/>
              <a:pPr>
                <a:defRPr/>
              </a:pPr>
              <a:t>3</a:t>
            </a:fld>
            <a:endParaRPr lang="en-US" altLang="en-US"/>
          </a:p>
        </p:txBody>
      </p:sp>
      <p:sp>
        <p:nvSpPr>
          <p:cNvPr id="2" name="Rectangle 1"/>
          <p:cNvSpPr/>
          <p:nvPr/>
        </p:nvSpPr>
        <p:spPr>
          <a:xfrm>
            <a:off x="679689" y="2760149"/>
            <a:ext cx="10978911" cy="954107"/>
          </a:xfrm>
          <a:prstGeom prst="rect">
            <a:avLst/>
          </a:prstGeom>
        </p:spPr>
        <p:txBody>
          <a:bodyPr wrap="square">
            <a:spAutoFit/>
          </a:bodyPr>
          <a:lstStyle/>
          <a:p>
            <a:r>
              <a:rPr lang="en-US" sz="2800" i="1">
                <a:latin typeface="Times New Roman" panose="02020603050405020304" pitchFamily="18" charset="0"/>
                <a:cs typeface="Times New Roman" panose="02020603050405020304" pitchFamily="18" charset="0"/>
              </a:rPr>
              <a:t>=&gt; Như vậy thông tin gắn với quá trình nhận thức. Máy tính chỉ là công cụ hỗ trợ cho con người trong quá trình nhận thức</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nodeType="afterGroup">
                            <p:stCondLst>
                              <p:cond delay="500"/>
                            </p:stCondLst>
                            <p:childTnLst>
                              <p:par>
                                <p:cTn id="11" presetID="17" presetClass="entr" presetSubtype="1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53" presetClass="exit" presetSubtype="0" fill="hold" nodeType="clickEffect">
                                  <p:stCondLst>
                                    <p:cond delay="0"/>
                                  </p:stCondLst>
                                  <p:childTnLst>
                                    <p:anim calcmode="lin" valueType="num">
                                      <p:cBhvr>
                                        <p:cTn id="18" dur="500"/>
                                        <p:tgtEl>
                                          <p:spTgt spid="22"/>
                                        </p:tgtEl>
                                        <p:attrNameLst>
                                          <p:attrName>ppt_w</p:attrName>
                                        </p:attrNameLst>
                                      </p:cBhvr>
                                      <p:tavLst>
                                        <p:tav tm="0">
                                          <p:val>
                                            <p:strVal val="ppt_w"/>
                                          </p:val>
                                        </p:tav>
                                        <p:tav tm="100000">
                                          <p:val>
                                            <p:fltVal val="0"/>
                                          </p:val>
                                        </p:tav>
                                      </p:tavLst>
                                    </p:anim>
                                    <p:anim calcmode="lin" valueType="num">
                                      <p:cBhvr>
                                        <p:cTn id="19" dur="500"/>
                                        <p:tgtEl>
                                          <p:spTgt spid="22"/>
                                        </p:tgtEl>
                                        <p:attrNameLst>
                                          <p:attrName>ppt_h</p:attrName>
                                        </p:attrNameLst>
                                      </p:cBhvr>
                                      <p:tavLst>
                                        <p:tav tm="0">
                                          <p:val>
                                            <p:strVal val="ppt_h"/>
                                          </p:val>
                                        </p:tav>
                                        <p:tav tm="100000">
                                          <p:val>
                                            <p:fltVal val="0"/>
                                          </p:val>
                                        </p:tav>
                                      </p:tavLst>
                                    </p:anim>
                                    <p:animEffect transition="out" filter="fade">
                                      <p:cBhvr>
                                        <p:cTn id="20" dur="500"/>
                                        <p:tgtEl>
                                          <p:spTgt spid="22"/>
                                        </p:tgtEl>
                                      </p:cBhvr>
                                    </p:animEffect>
                                    <p:set>
                                      <p:cBhvr>
                                        <p:cTn id="21" dur="1" fill="hold">
                                          <p:stCondLst>
                                            <p:cond delay="499"/>
                                          </p:stCondLst>
                                        </p:cTn>
                                        <p:tgtEl>
                                          <p:spTgt spid="22"/>
                                        </p:tgtEl>
                                        <p:attrNameLst>
                                          <p:attrName>style.visibility</p:attrName>
                                        </p:attrNameLst>
                                      </p:cBhvr>
                                      <p:to>
                                        <p:strVal val="hidden"/>
                                      </p:to>
                                    </p:set>
                                  </p:childTnLst>
                                </p:cTn>
                              </p:par>
                            </p:childTnLst>
                          </p:cTn>
                        </p:par>
                        <p:par>
                          <p:cTn id="22" fill="hold" nodeType="afterGroup">
                            <p:stCondLst>
                              <p:cond delay="500"/>
                            </p:stCondLst>
                            <p:childTnLst>
                              <p:par>
                                <p:cTn id="23" presetID="5" presetClass="entr" presetSubtype="1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checkerboard(across)">
                                      <p:cBhvr>
                                        <p:cTn id="25" dur="500"/>
                                        <p:tgtEl>
                                          <p:spTgt spid="2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2" presetClass="exit" presetSubtype="1" fill="hold" nodeType="clickEffect">
                                  <p:stCondLst>
                                    <p:cond delay="0"/>
                                  </p:stCondLst>
                                  <p:childTnLst>
                                    <p:animEffect transition="out" filter="wipe(up)">
                                      <p:cBhvr>
                                        <p:cTn id="29" dur="500"/>
                                        <p:tgtEl>
                                          <p:spTgt spid="23"/>
                                        </p:tgtEl>
                                      </p:cBhvr>
                                    </p:animEffect>
                                    <p:set>
                                      <p:cBhvr>
                                        <p:cTn id="30" dur="1" fill="hold">
                                          <p:stCondLst>
                                            <p:cond delay="499"/>
                                          </p:stCondLst>
                                        </p:cTn>
                                        <p:tgtEl>
                                          <p:spTgt spid="23"/>
                                        </p:tgtEl>
                                        <p:attrNameLst>
                                          <p:attrName>style.visibility</p:attrName>
                                        </p:attrNameLst>
                                      </p:cBhvr>
                                      <p:to>
                                        <p:strVal val="hidden"/>
                                      </p:to>
                                    </p:set>
                                  </p:childTnLst>
                                </p:cTn>
                              </p:par>
                              <p:par>
                                <p:cTn id="31" presetID="22" presetClass="entr" presetSubtype="4"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down)">
                                      <p:cBhvr>
                                        <p:cTn id="33" dur="500"/>
                                        <p:tgtEl>
                                          <p:spTgt spid="24"/>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53" presetClass="entr" presetSubtype="0" fill="hold" nodeType="clickEffect">
                                  <p:stCondLst>
                                    <p:cond delay="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16" presetClass="exit" presetSubtype="21" fill="hold" nodeType="withEffect">
                                  <p:stCondLst>
                                    <p:cond delay="0"/>
                                  </p:stCondLst>
                                  <p:childTnLst>
                                    <p:animEffect transition="out" filter="barn(inVertical)">
                                      <p:cBhvr>
                                        <p:cTn id="42" dur="500"/>
                                        <p:tgtEl>
                                          <p:spTgt spid="24"/>
                                        </p:tgtEl>
                                      </p:cBhvr>
                                    </p:animEffect>
                                    <p:set>
                                      <p:cBhvr>
                                        <p:cTn id="43" dur="1" fill="hold">
                                          <p:stCondLst>
                                            <p:cond delay="499"/>
                                          </p:stCondLst>
                                        </p:cTn>
                                        <p:tgtEl>
                                          <p:spTgt spid="24"/>
                                        </p:tgtEl>
                                        <p:attrNameLst>
                                          <p:attrName>style.visibility</p:attrName>
                                        </p:attrNameLst>
                                      </p:cBhvr>
                                      <p:to>
                                        <p:strVal val="hidden"/>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barn(inVertical)">
                                      <p:cBhvr>
                                        <p:cTn id="48" dur="500"/>
                                        <p:tgtEl>
                                          <p:spTgt spid="17"/>
                                        </p:tgtEl>
                                      </p:cBhvr>
                                    </p:animEffect>
                                  </p:childTnLst>
                                </p:cTn>
                              </p:par>
                              <p:par>
                                <p:cTn id="49" presetID="16" presetClass="exit" presetSubtype="21" fill="hold" nodeType="withEffect">
                                  <p:stCondLst>
                                    <p:cond delay="0"/>
                                  </p:stCondLst>
                                  <p:childTnLst>
                                    <p:animEffect transition="out" filter="barn(inVertical)">
                                      <p:cBhvr>
                                        <p:cTn id="50" dur="500"/>
                                        <p:tgtEl>
                                          <p:spTgt spid="28"/>
                                        </p:tgtEl>
                                      </p:cBhvr>
                                    </p:animEffect>
                                    <p:set>
                                      <p:cBhvr>
                                        <p:cTn id="51" dur="1" fill="hold">
                                          <p:stCondLst>
                                            <p:cond delay="499"/>
                                          </p:stCondLst>
                                        </p:cTn>
                                        <p:tgtEl>
                                          <p:spTgt spid="28"/>
                                        </p:tgtEl>
                                        <p:attrNameLst>
                                          <p:attrName>style.visibility</p:attrName>
                                        </p:attrNameLst>
                                      </p:cBhvr>
                                      <p:to>
                                        <p:strVal val="hidden"/>
                                      </p:to>
                                    </p:set>
                                  </p:childTnLst>
                                </p:cTn>
                              </p:par>
                              <p:par>
                                <p:cTn id="52" presetID="16" presetClass="exit" presetSubtype="21" fill="hold" nodeType="withEffect">
                                  <p:stCondLst>
                                    <p:cond delay="0"/>
                                  </p:stCondLst>
                                  <p:childTnLst>
                                    <p:animEffect transition="out" filter="barn(inVertical)">
                                      <p:cBhvr>
                                        <p:cTn id="53" dur="500"/>
                                        <p:tgtEl>
                                          <p:spTgt spid="20"/>
                                        </p:tgtEl>
                                      </p:cBhvr>
                                    </p:animEffect>
                                    <p:set>
                                      <p:cBhvr>
                                        <p:cTn id="54" dur="1" fill="hold">
                                          <p:stCondLst>
                                            <p:cond delay="499"/>
                                          </p:stCondLst>
                                        </p:cTn>
                                        <p:tgtEl>
                                          <p:spTgt spid="20"/>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
                                        </p:tgtEl>
                                        <p:attrNameLst>
                                          <p:attrName>style.visibility</p:attrName>
                                        </p:attrNameLst>
                                      </p:cBhvr>
                                      <p:to>
                                        <p:strVal val="visible"/>
                                      </p:to>
                                    </p:set>
                                    <p:animEffect transition="in" filter="barn(inVertical)">
                                      <p:cBhvr>
                                        <p:cTn id="59" dur="500"/>
                                        <p:tgtEl>
                                          <p:spTgt spid="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arn(inVertical)">
                                      <p:cBhvr>
                                        <p:cTn id="6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600200" y="1399455"/>
            <a:ext cx="9753600" cy="976312"/>
          </a:xfrm>
        </p:spPr>
        <p:txBody>
          <a:bodyPr>
            <a:normAutofit/>
          </a:bodyPr>
          <a:lstStyle/>
          <a:p>
            <a:pPr marL="0" indent="0">
              <a:buNone/>
            </a:pPr>
            <a:r>
              <a:rPr lang="en-US">
                <a:latin typeface="Times New Roman" panose="02020603050405020304" pitchFamily="18" charset="0"/>
                <a:cs typeface="Times New Roman" panose="02020603050405020304" pitchFamily="18" charset="0"/>
              </a:rPr>
              <a:t>Em hãy quan sát Hình 1.1 </a:t>
            </a:r>
            <a:r>
              <a:rPr lang="en-US" smtClean="0">
                <a:latin typeface="Times New Roman" panose="02020603050405020304" pitchFamily="18" charset="0"/>
                <a:cs typeface="Times New Roman" panose="02020603050405020304" pitchFamily="18" charset="0"/>
              </a:rPr>
              <a:t>trong sgk rồi phân tích quá trình xử lí thông tin trong máy tính?</a:t>
            </a:r>
            <a:endParaRPr lang="en-US">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73A23075-486E-4589-8B87-5588153A125F}" type="slidenum">
              <a:rPr lang="en-US" altLang="en-US" smtClean="0"/>
              <a:pPr>
                <a:defRPr/>
              </a:pPr>
              <a:t>4</a:t>
            </a:fld>
            <a:endParaRPr lang="en-US" altLang="en-US"/>
          </a:p>
        </p:txBody>
      </p:sp>
      <p:pic>
        <p:nvPicPr>
          <p:cNvPr id="7" name="Picture 6"/>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61390" t="34877" r="17684" b="48121"/>
          <a:stretch/>
        </p:blipFill>
        <p:spPr bwMode="auto">
          <a:xfrm>
            <a:off x="2819400" y="2752624"/>
            <a:ext cx="7009473" cy="3226869"/>
          </a:xfrm>
          <a:prstGeom prst="rect">
            <a:avLst/>
          </a:prstGeom>
          <a:ln>
            <a:noFill/>
          </a:ln>
          <a:extLst>
            <a:ext uri="{53640926-AAD7-44D8-BBD7-CCE9431645EC}">
              <a14:shadowObscured xmlns:a14="http://schemas.microsoft.com/office/drawing/2010/main"/>
            </a:ext>
          </a:extLst>
        </p:spPr>
      </p:pic>
      <p:pic>
        <p:nvPicPr>
          <p:cNvPr id="8" name="Picture 7"/>
          <p:cNvPicPr>
            <a:picLocks noChangeAspect="1"/>
          </p:cNvPicPr>
          <p:nvPr/>
        </p:nvPicPr>
        <p:blipFill rotWithShape="1">
          <a:blip r:embed="rId4">
            <a:extLst/>
          </a:blip>
          <a:srcRect l="28604" t="12170" r="26744" b="9944"/>
          <a:stretch/>
        </p:blipFill>
        <p:spPr>
          <a:xfrm>
            <a:off x="5334000" y="198563"/>
            <a:ext cx="838200" cy="1012463"/>
          </a:xfrm>
          <a:prstGeom prst="rect">
            <a:avLst/>
          </a:prstGeom>
        </p:spPr>
      </p:pic>
    </p:spTree>
    <p:extLst>
      <p:ext uri="{BB962C8B-B14F-4D97-AF65-F5344CB8AC3E}">
        <p14:creationId xmlns:p14="http://schemas.microsoft.com/office/powerpoint/2010/main" val="2042956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1" name="Picture 18" descr="C:\Users\Administrator\Desktop\question\faq.gif">
            <a:extLst>
              <a:ext uri="{FF2B5EF4-FFF2-40B4-BE49-F238E27FC236}">
                <a16:creationId xmlns:a16="http://schemas.microsoft.com/office/drawing/2014/main" id="{FD5308E0-0D24-41C3-A39A-3A38329B7B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48999" y="5943600"/>
            <a:ext cx="1110343" cy="745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24579" y="150290"/>
            <a:ext cx="11834763" cy="1692771"/>
          </a:xfrm>
          <a:prstGeom prst="rect">
            <a:avLst/>
          </a:prstGeom>
        </p:spPr>
        <p:txBody>
          <a:bodyPr wrap="square">
            <a:spAutoFit/>
          </a:bodyPr>
          <a:lstStyle/>
          <a:p>
            <a:pPr marL="0" marR="0" algn="just">
              <a:spcBef>
                <a:spcPts val="600"/>
              </a:spcBef>
              <a:spcAft>
                <a:spcPts val="600"/>
              </a:spcAft>
            </a:pPr>
            <a:r>
              <a:rPr lang="en-US" sz="2800">
                <a:solidFill>
                  <a:srgbClr val="C00000"/>
                </a:solidFill>
                <a:latin typeface="Times New Roman" panose="02020603050405020304" pitchFamily="18" charset="0"/>
                <a:ea typeface="Times New Roman" panose="02020603050405020304" pitchFamily="18" charset="0"/>
                <a:cs typeface="Times New Roman" panose="02020603050405020304" pitchFamily="18" charset="0"/>
              </a:rPr>
              <a:t>- Quá trình xử lí thông tin của máy tính gồm các bước sau:</a:t>
            </a:r>
            <a:endParaRPr lang="en-US" sz="2800">
              <a:solidFill>
                <a:srgbClr val="C00000"/>
              </a:solidFill>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600"/>
              </a:spcBef>
              <a:spcAft>
                <a:spcPts val="600"/>
              </a:spcAft>
            </a:pPr>
            <a:r>
              <a:rPr lang="en-US" sz="28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Bước 1. </a:t>
            </a:r>
            <a:r>
              <a:rPr lang="en-US" sz="2800" i="1">
                <a:latin typeface="Times New Roman" panose="02020603050405020304" pitchFamily="18" charset="0"/>
                <a:ea typeface="Times New Roman" panose="02020603050405020304" pitchFamily="18" charset="0"/>
                <a:cs typeface="Times New Roman" panose="02020603050405020304" pitchFamily="18" charset="0"/>
              </a:rPr>
              <a:t>Tiếp nhận dữ liệu: </a:t>
            </a:r>
            <a:r>
              <a:rPr lang="en-US" sz="2800" b="0">
                <a:latin typeface="Times New Roman" panose="02020603050405020304" pitchFamily="18" charset="0"/>
                <a:ea typeface="Times New Roman" panose="02020603050405020304" pitchFamily="18" charset="0"/>
                <a:cs typeface="Times New Roman" panose="02020603050405020304" pitchFamily="18" charset="0"/>
              </a:rPr>
              <a:t>Máy tính </a:t>
            </a:r>
            <a:r>
              <a:rPr lang="en-US" sz="2800" b="0" smtClean="0">
                <a:latin typeface="Times New Roman" panose="02020603050405020304" pitchFamily="18" charset="0"/>
                <a:ea typeface="Times New Roman" panose="02020603050405020304" pitchFamily="18" charset="0"/>
                <a:cs typeface="Times New Roman" panose="02020603050405020304" pitchFamily="18" charset="0"/>
              </a:rPr>
              <a:t>tiếp nhận </a:t>
            </a:r>
            <a:r>
              <a:rPr lang="en-US" sz="2800" b="0">
                <a:latin typeface="Times New Roman" panose="02020603050405020304" pitchFamily="18" charset="0"/>
                <a:ea typeface="Times New Roman" panose="02020603050405020304" pitchFamily="18" charset="0"/>
                <a:cs typeface="Times New Roman" panose="02020603050405020304" pitchFamily="18" charset="0"/>
              </a:rPr>
              <a:t>dữ liệu thường theo hai cách:</a:t>
            </a:r>
            <a:endParaRPr lang="en-US" sz="2800" b="0">
              <a:latin typeface="Times New Roman" panose="02020603050405020304" pitchFamily="18" charset="0"/>
              <a:ea typeface="Times New Roman" panose="02020603050405020304" pitchFamily="18" charset="0"/>
              <a:cs typeface="Arial" panose="020B0604020202020204" pitchFamily="34" charset="0"/>
            </a:endParaRPr>
          </a:p>
          <a:p>
            <a:pPr marL="0" marR="0" algn="just">
              <a:spcBef>
                <a:spcPts val="600"/>
              </a:spcBef>
              <a:spcAft>
                <a:spcPts val="600"/>
              </a:spcAft>
            </a:pPr>
            <a:r>
              <a:rPr lang="en-US" sz="2800" b="0" i="1">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Cách 1. </a:t>
            </a:r>
            <a:r>
              <a:rPr lang="en-US" sz="2800" b="0">
                <a:latin typeface="Times New Roman" panose="02020603050405020304" pitchFamily="18" charset="0"/>
                <a:ea typeface="Times New Roman" panose="02020603050405020304" pitchFamily="18" charset="0"/>
                <a:cs typeface="Times New Roman" panose="02020603050405020304" pitchFamily="18" charset="0"/>
              </a:rPr>
              <a:t>Từ thiết </a:t>
            </a:r>
            <a:r>
              <a:rPr lang="en-US" sz="2800" b="0" smtClean="0">
                <a:latin typeface="Times New Roman" panose="02020603050405020304" pitchFamily="18" charset="0"/>
                <a:ea typeface="Times New Roman" panose="02020603050405020304" pitchFamily="18" charset="0"/>
                <a:cs typeface="Times New Roman" panose="02020603050405020304" pitchFamily="18" charset="0"/>
              </a:rPr>
              <a:t>bị</a:t>
            </a:r>
            <a:endParaRPr lang="en-US" sz="2800" b="0">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73A23075-486E-4589-8B87-5588153A125F}" type="slidenum">
              <a:rPr lang="en-US" altLang="en-US" smtClean="0"/>
              <a:pPr>
                <a:defRPr/>
              </a:pPr>
              <a:t>5</a:t>
            </a:fld>
            <a:endParaRPr lang="en-US" altLang="en-US"/>
          </a:p>
        </p:txBody>
      </p:sp>
      <p:pic>
        <p:nvPicPr>
          <p:cNvPr id="3" name="Picture 2"/>
          <p:cNvPicPr>
            <a:picLocks noChangeAspect="1"/>
          </p:cNvPicPr>
          <p:nvPr/>
        </p:nvPicPr>
        <p:blipFill>
          <a:blip r:embed="rId5"/>
          <a:stretch>
            <a:fillRect/>
          </a:stretch>
        </p:blipFill>
        <p:spPr>
          <a:xfrm>
            <a:off x="6547757" y="4593431"/>
            <a:ext cx="3695700" cy="2095500"/>
          </a:xfrm>
          <a:prstGeom prst="rect">
            <a:avLst/>
          </a:prstGeom>
        </p:spPr>
      </p:pic>
      <p:pic>
        <p:nvPicPr>
          <p:cNvPr id="4" name="Picture 3"/>
          <p:cNvPicPr>
            <a:picLocks noChangeAspect="1"/>
          </p:cNvPicPr>
          <p:nvPr/>
        </p:nvPicPr>
        <p:blipFill>
          <a:blip r:embed="rId6"/>
          <a:stretch>
            <a:fillRect/>
          </a:stretch>
        </p:blipFill>
        <p:spPr>
          <a:xfrm>
            <a:off x="800240" y="2039980"/>
            <a:ext cx="3429000" cy="2247900"/>
          </a:xfrm>
          <a:prstGeom prst="rect">
            <a:avLst/>
          </a:prstGeom>
        </p:spPr>
      </p:pic>
      <p:pic>
        <p:nvPicPr>
          <p:cNvPr id="6" name="Picture 5"/>
          <p:cNvPicPr>
            <a:picLocks noChangeAspect="1"/>
          </p:cNvPicPr>
          <p:nvPr/>
        </p:nvPicPr>
        <p:blipFill>
          <a:blip r:embed="rId7"/>
          <a:stretch>
            <a:fillRect/>
          </a:stretch>
        </p:blipFill>
        <p:spPr>
          <a:xfrm>
            <a:off x="8277225" y="2006836"/>
            <a:ext cx="3409950" cy="2281043"/>
          </a:xfrm>
          <a:prstGeom prst="rect">
            <a:avLst/>
          </a:prstGeom>
        </p:spPr>
      </p:pic>
      <p:pic>
        <p:nvPicPr>
          <p:cNvPr id="7" name="Picture 6"/>
          <p:cNvPicPr>
            <a:picLocks noChangeAspect="1"/>
          </p:cNvPicPr>
          <p:nvPr/>
        </p:nvPicPr>
        <p:blipFill>
          <a:blip r:embed="rId8"/>
          <a:stretch>
            <a:fillRect/>
          </a:stretch>
        </p:blipFill>
        <p:spPr>
          <a:xfrm>
            <a:off x="4562545" y="2039979"/>
            <a:ext cx="3381375" cy="2193473"/>
          </a:xfrm>
          <a:prstGeom prst="rect">
            <a:avLst/>
          </a:prstGeom>
        </p:spPr>
      </p:pic>
      <p:sp>
        <p:nvSpPr>
          <p:cNvPr id="8" name="Rectangle 7"/>
          <p:cNvSpPr/>
          <p:nvPr/>
        </p:nvSpPr>
        <p:spPr>
          <a:xfrm>
            <a:off x="324579" y="5431379"/>
            <a:ext cx="6223178" cy="523220"/>
          </a:xfrm>
          <a:prstGeom prst="rect">
            <a:avLst/>
          </a:prstGeom>
        </p:spPr>
        <p:txBody>
          <a:bodyPr wrap="none">
            <a:spAutoFit/>
          </a:bodyPr>
          <a:lstStyle/>
          <a:p>
            <a:pPr marL="0" marR="0" algn="just">
              <a:spcBef>
                <a:spcPts val="600"/>
              </a:spcBef>
              <a:spcAft>
                <a:spcPts val="600"/>
              </a:spcAft>
            </a:pPr>
            <a:r>
              <a:rPr lang="en-US" sz="2800" b="0" i="1">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Cách 2. </a:t>
            </a:r>
            <a:r>
              <a:rPr lang="en-US" sz="2800" b="0">
                <a:latin typeface="Times New Roman" panose="02020603050405020304" pitchFamily="18" charset="0"/>
                <a:ea typeface="Times New Roman" panose="02020603050405020304" pitchFamily="18" charset="0"/>
                <a:cs typeface="Times New Roman" panose="02020603050405020304" pitchFamily="18" charset="0"/>
              </a:rPr>
              <a:t>Từ bàn phím do con người nhập</a:t>
            </a:r>
            <a:endParaRPr lang="en-US" sz="2800" b="0">
              <a:latin typeface="Times New Roman" panose="02020603050405020304" pitchFamily="18" charset="0"/>
              <a:ea typeface="Times New Roman" panose="02020603050405020304" pitchFamily="18" charset="0"/>
              <a:cs typeface="Arial" panose="020B0604020202020204" pitchFamily="34" charset="0"/>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par>
                                <p:cTn id="23" presetID="16" presetClass="entr" presetSubtype="21"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par>
                                <p:cTn id="26" presetID="16" presetClass="entr" presetSubtype="2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arn(inVertical)">
                                      <p:cBhvr>
                                        <p:cTn id="33" dur="500"/>
                                        <p:tgtEl>
                                          <p:spTgt spid="8"/>
                                        </p:tgtEl>
                                      </p:cBhvr>
                                    </p:animEffect>
                                  </p:childTnLst>
                                </p:cTn>
                              </p:par>
                              <p:par>
                                <p:cTn id="34" presetID="16" presetClass="entr" presetSubtype="21"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barn(inVertical)">
                                      <p:cBhvr>
                                        <p:cTn id="3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1" name="Picture 18" descr="C:\Users\Administrator\Desktop\question\faq.gif">
            <a:extLst>
              <a:ext uri="{FF2B5EF4-FFF2-40B4-BE49-F238E27FC236}">
                <a16:creationId xmlns:a16="http://schemas.microsoft.com/office/drawing/2014/main" id="{FD5308E0-0D24-41C3-A39A-3A38329B7B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72799" y="5943600"/>
            <a:ext cx="1186543" cy="745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33400" y="1219200"/>
            <a:ext cx="4343400" cy="4001095"/>
          </a:xfrm>
          <a:prstGeom prst="rect">
            <a:avLst/>
          </a:prstGeom>
        </p:spPr>
        <p:txBody>
          <a:bodyPr wrap="square">
            <a:spAutoFit/>
          </a:bodyPr>
          <a:lstStyle/>
          <a:p>
            <a:pPr marL="0" marR="0" algn="just">
              <a:spcBef>
                <a:spcPts val="600"/>
              </a:spcBef>
              <a:spcAft>
                <a:spcPts val="600"/>
              </a:spcAft>
            </a:pPr>
            <a:r>
              <a:rPr lang="en-US" sz="260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6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Bước 2. </a:t>
            </a:r>
            <a:r>
              <a:rPr lang="en-US" sz="2600" i="1">
                <a:latin typeface="Times New Roman" panose="02020603050405020304" pitchFamily="18" charset="0"/>
                <a:ea typeface="Times New Roman" panose="02020603050405020304" pitchFamily="18" charset="0"/>
                <a:cs typeface="Times New Roman" panose="02020603050405020304" pitchFamily="18" charset="0"/>
              </a:rPr>
              <a:t>Xử lí dữ liệu: </a:t>
            </a:r>
            <a:r>
              <a:rPr lang="en-US" sz="2600" b="0">
                <a:latin typeface="Times New Roman" panose="02020603050405020304" pitchFamily="18" charset="0"/>
                <a:ea typeface="Times New Roman" panose="02020603050405020304" pitchFamily="18" charset="0"/>
                <a:cs typeface="Times New Roman" panose="02020603050405020304" pitchFamily="18" charset="0"/>
              </a:rPr>
              <a:t>Biến đổi dữ liệu trong bộ nhớ máy tính để tạo ra dữ liệu mới</a:t>
            </a:r>
            <a:r>
              <a:rPr lang="en-US" sz="2600" b="0" smtClean="0">
                <a:latin typeface="Times New Roman" panose="02020603050405020304" pitchFamily="18" charset="0"/>
                <a:ea typeface="Times New Roman" panose="02020603050405020304" pitchFamily="18" charset="0"/>
                <a:cs typeface="Times New Roman" panose="02020603050405020304" pitchFamily="18" charset="0"/>
              </a:rPr>
              <a:t>.</a:t>
            </a:r>
          </a:p>
          <a:p>
            <a:pPr marL="0" marR="0" algn="just">
              <a:spcBef>
                <a:spcPts val="600"/>
              </a:spcBef>
              <a:spcAft>
                <a:spcPts val="600"/>
              </a:spcAft>
            </a:pPr>
            <a:r>
              <a:rPr lang="en-US" sz="2600" b="0" smtClean="0">
                <a:latin typeface="Times New Roman" panose="02020603050405020304" pitchFamily="18" charset="0"/>
                <a:ea typeface="Times New Roman" panose="02020603050405020304" pitchFamily="18" charset="0"/>
                <a:cs typeface="Times New Roman" panose="02020603050405020304" pitchFamily="18" charset="0"/>
              </a:rPr>
              <a:t>Dữ liệu vào: nhiệt độ trung bình cảu nhiều năm</a:t>
            </a:r>
          </a:p>
          <a:p>
            <a:pPr marL="0" marR="0" algn="just">
              <a:spcBef>
                <a:spcPts val="600"/>
              </a:spcBef>
              <a:spcAft>
                <a:spcPts val="600"/>
              </a:spcAft>
            </a:pPr>
            <a:r>
              <a:rPr lang="en-US" sz="2600" b="0" smtClean="0">
                <a:latin typeface="Times New Roman" panose="02020603050405020304" pitchFamily="18" charset="0"/>
                <a:ea typeface="Times New Roman" panose="02020603050405020304" pitchFamily="18" charset="0"/>
                <a:cs typeface="Times New Roman" panose="02020603050405020304" pitchFamily="18" charset="0"/>
              </a:rPr>
              <a:t>Dữ liệu mới: Phần mềm chuyên dụng cho ta biết khuynh hướng Trái đất đang nóng dần lên</a:t>
            </a:r>
            <a:endParaRPr lang="en-US" sz="2600" b="0">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73A23075-486E-4589-8B87-5588153A125F}" type="slidenum">
              <a:rPr lang="en-US" altLang="en-US" smtClean="0"/>
              <a:pPr>
                <a:defRPr/>
              </a:pPr>
              <a:t>6</a:t>
            </a:fld>
            <a:endParaRPr lang="en-US" altLang="en-US"/>
          </a:p>
        </p:txBody>
      </p:sp>
      <p:pic>
        <p:nvPicPr>
          <p:cNvPr id="4" name="Picture 3"/>
          <p:cNvPicPr>
            <a:picLocks noChangeAspect="1"/>
          </p:cNvPicPr>
          <p:nvPr/>
        </p:nvPicPr>
        <p:blipFill>
          <a:blip r:embed="rId5"/>
          <a:stretch>
            <a:fillRect/>
          </a:stretch>
        </p:blipFill>
        <p:spPr>
          <a:xfrm>
            <a:off x="5524500" y="288925"/>
            <a:ext cx="6667500" cy="5448300"/>
          </a:xfrm>
          <a:prstGeom prst="rect">
            <a:avLst/>
          </a:prstGeom>
        </p:spPr>
      </p:pic>
    </p:spTree>
    <p:custDataLst>
      <p:tags r:id="rId1"/>
    </p:custDataLst>
    <p:extLst>
      <p:ext uri="{BB962C8B-B14F-4D97-AF65-F5344CB8AC3E}">
        <p14:creationId xmlns:p14="http://schemas.microsoft.com/office/powerpoint/2010/main" val="2194887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arn(inVertic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1" name="Picture 18" descr="C:\Users\Administrator\Desktop\question\faq.gif">
            <a:extLst>
              <a:ext uri="{FF2B5EF4-FFF2-40B4-BE49-F238E27FC236}">
                <a16:creationId xmlns:a16="http://schemas.microsoft.com/office/drawing/2014/main" id="{FD5308E0-0D24-41C3-A39A-3A38329B7B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05457" y="6356350"/>
            <a:ext cx="1186543" cy="516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85800" y="535693"/>
            <a:ext cx="4953000" cy="5201424"/>
          </a:xfrm>
          <a:prstGeom prst="rect">
            <a:avLst/>
          </a:prstGeom>
        </p:spPr>
        <p:txBody>
          <a:bodyPr wrap="square">
            <a:spAutoFit/>
          </a:bodyPr>
          <a:lstStyle/>
          <a:p>
            <a:pPr marL="0" marR="0" algn="just">
              <a:spcBef>
                <a:spcPts val="600"/>
              </a:spcBef>
              <a:spcAft>
                <a:spcPts val="600"/>
              </a:spcAft>
            </a:pPr>
            <a:r>
              <a:rPr lang="en-US" sz="2600"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260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Bước 3. </a:t>
            </a:r>
            <a:r>
              <a:rPr lang="en-US" sz="2600" i="1">
                <a:latin typeface="Times New Roman" panose="02020603050405020304" pitchFamily="18" charset="0"/>
                <a:ea typeface="Times New Roman" panose="02020603050405020304" pitchFamily="18" charset="0"/>
                <a:cs typeface="Times New Roman" panose="02020603050405020304" pitchFamily="18" charset="0"/>
              </a:rPr>
              <a:t>Đưa ra kết quả: </a:t>
            </a:r>
            <a:r>
              <a:rPr lang="en-US" sz="2600" b="0">
                <a:latin typeface="Times New Roman" panose="02020603050405020304" pitchFamily="18" charset="0"/>
                <a:ea typeface="Times New Roman" panose="02020603050405020304" pitchFamily="18" charset="0"/>
                <a:cs typeface="Times New Roman" panose="02020603050405020304" pitchFamily="18" charset="0"/>
              </a:rPr>
              <a:t>Máy tính có thể đưa ra kết quả theo hai cách:</a:t>
            </a:r>
            <a:endParaRPr lang="en-US" sz="2600" b="0">
              <a:latin typeface="Times New Roman" panose="02020603050405020304" pitchFamily="18" charset="0"/>
              <a:ea typeface="Times New Roman" panose="02020603050405020304" pitchFamily="18" charset="0"/>
              <a:cs typeface="Arial" panose="020B0604020202020204" pitchFamily="34" charset="0"/>
            </a:endParaRPr>
          </a:p>
          <a:p>
            <a:pPr marL="13970" marR="0" indent="-13970" algn="just">
              <a:spcBef>
                <a:spcPts val="600"/>
              </a:spcBef>
              <a:spcAft>
                <a:spcPts val="600"/>
              </a:spcAft>
            </a:pPr>
            <a:r>
              <a:rPr lang="en-US" sz="2600" b="0" i="1">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Cách 1</a:t>
            </a:r>
            <a:r>
              <a:rPr lang="en-US" sz="2600" b="0">
                <a:latin typeface="Times New Roman" panose="02020603050405020304" pitchFamily="18" charset="0"/>
                <a:ea typeface="Times New Roman" panose="02020603050405020304" pitchFamily="18" charset="0"/>
                <a:cs typeface="Times New Roman" panose="02020603050405020304" pitchFamily="18" charset="0"/>
              </a:rPr>
              <a:t>. Dữ liệu được thể hiện dưới dạng văn bản, âm thanh, hình ảnh,… mà con người có thể hiểu được. Như vậy dữ liệu đã được chuyển thành thông tin.</a:t>
            </a:r>
            <a:endParaRPr lang="en-US" sz="2600" b="0">
              <a:latin typeface="Times New Roman" panose="02020603050405020304" pitchFamily="18" charset="0"/>
              <a:ea typeface="Times New Roman" panose="02020603050405020304" pitchFamily="18" charset="0"/>
              <a:cs typeface="Arial" panose="020B0604020202020204" pitchFamily="34" charset="0"/>
            </a:endParaRPr>
          </a:p>
          <a:p>
            <a:pPr marL="13970" marR="0" indent="-13970" algn="just">
              <a:spcBef>
                <a:spcPts val="600"/>
              </a:spcBef>
              <a:spcAft>
                <a:spcPts val="600"/>
              </a:spcAft>
            </a:pPr>
            <a:r>
              <a:rPr lang="en-US" sz="2600" b="0" i="1">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Cách 2. </a:t>
            </a:r>
            <a:r>
              <a:rPr lang="en-US" sz="2600" b="0">
                <a:latin typeface="Times New Roman" panose="02020603050405020304" pitchFamily="18" charset="0"/>
                <a:ea typeface="Times New Roman" panose="02020603050405020304" pitchFamily="18" charset="0"/>
                <a:cs typeface="Times New Roman" panose="02020603050405020304" pitchFamily="18" charset="0"/>
              </a:rPr>
              <a:t>Lưu dữ liệu lên một vật mang tin như thẻ nhớ hoặc chuyển thành dữ liệu đầu vào cho một hoạt động xử lí khác.</a:t>
            </a:r>
            <a:endParaRPr lang="en-US" sz="2600" b="0">
              <a:effectLst/>
              <a:latin typeface="Times New Roman" panose="02020603050405020304" pitchFamily="18" charset="0"/>
              <a:ea typeface="Times New Roman" panose="02020603050405020304" pitchFamily="18"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73A23075-486E-4589-8B87-5588153A125F}" type="slidenum">
              <a:rPr lang="en-US" altLang="en-US" smtClean="0"/>
              <a:pPr>
                <a:defRPr/>
              </a:pPr>
              <a:t>7</a:t>
            </a:fld>
            <a:endParaRPr lang="en-US" altLang="en-US"/>
          </a:p>
        </p:txBody>
      </p:sp>
      <p:pic>
        <p:nvPicPr>
          <p:cNvPr id="3" name="Picture 2"/>
          <p:cNvPicPr>
            <a:picLocks noChangeAspect="1"/>
          </p:cNvPicPr>
          <p:nvPr/>
        </p:nvPicPr>
        <p:blipFill>
          <a:blip r:embed="rId5"/>
          <a:stretch>
            <a:fillRect/>
          </a:stretch>
        </p:blipFill>
        <p:spPr>
          <a:xfrm>
            <a:off x="7034212" y="4233862"/>
            <a:ext cx="3457575" cy="2305050"/>
          </a:xfrm>
          <a:prstGeom prst="rect">
            <a:avLst/>
          </a:prstGeom>
        </p:spPr>
      </p:pic>
      <p:pic>
        <p:nvPicPr>
          <p:cNvPr id="4" name="Picture 3"/>
          <p:cNvPicPr>
            <a:picLocks noChangeAspect="1"/>
          </p:cNvPicPr>
          <p:nvPr/>
        </p:nvPicPr>
        <p:blipFill>
          <a:blip r:embed="rId6"/>
          <a:stretch>
            <a:fillRect/>
          </a:stretch>
        </p:blipFill>
        <p:spPr>
          <a:xfrm>
            <a:off x="8763000" y="381000"/>
            <a:ext cx="3198797" cy="2285999"/>
          </a:xfrm>
          <a:prstGeom prst="rect">
            <a:avLst/>
          </a:prstGeom>
        </p:spPr>
      </p:pic>
      <p:pic>
        <p:nvPicPr>
          <p:cNvPr id="6" name="Picture 5"/>
          <p:cNvPicPr>
            <a:picLocks noChangeAspect="1"/>
          </p:cNvPicPr>
          <p:nvPr/>
        </p:nvPicPr>
        <p:blipFill>
          <a:blip r:embed="rId7"/>
          <a:stretch>
            <a:fillRect/>
          </a:stretch>
        </p:blipFill>
        <p:spPr>
          <a:xfrm>
            <a:off x="5903723" y="495904"/>
            <a:ext cx="2590800" cy="2056190"/>
          </a:xfrm>
          <a:prstGeom prst="rect">
            <a:avLst/>
          </a:prstGeom>
        </p:spPr>
      </p:pic>
      <p:pic>
        <p:nvPicPr>
          <p:cNvPr id="7" name="Picture 6"/>
          <p:cNvPicPr>
            <a:picLocks noChangeAspect="1"/>
          </p:cNvPicPr>
          <p:nvPr/>
        </p:nvPicPr>
        <p:blipFill>
          <a:blip r:embed="rId8"/>
          <a:stretch>
            <a:fillRect/>
          </a:stretch>
        </p:blipFill>
        <p:spPr>
          <a:xfrm>
            <a:off x="7037624" y="956535"/>
            <a:ext cx="3505200" cy="2895600"/>
          </a:xfrm>
          <a:prstGeom prst="rect">
            <a:avLst/>
          </a:prstGeom>
        </p:spPr>
      </p:pic>
    </p:spTree>
    <p:custDataLst>
      <p:tags r:id="rId1"/>
    </p:custDataLst>
    <p:extLst>
      <p:ext uri="{BB962C8B-B14F-4D97-AF65-F5344CB8AC3E}">
        <p14:creationId xmlns:p14="http://schemas.microsoft.com/office/powerpoint/2010/main" val="453486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par>
                                <p:cTn id="18" presetID="16" presetClass="entr" presetSubtype="21"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xEl>
                                              <p:pRg st="2" end="2"/>
                                            </p:txEl>
                                          </p:spTgt>
                                        </p:tgtEl>
                                        <p:attrNameLst>
                                          <p:attrName>style.visibility</p:attrName>
                                        </p:attrNameLst>
                                      </p:cBhvr>
                                      <p:to>
                                        <p:strVal val="visible"/>
                                      </p:to>
                                    </p:set>
                                    <p:animEffect transition="in" filter="barn(inVertical)">
                                      <p:cBhvr>
                                        <p:cTn id="30" dur="500"/>
                                        <p:tgtEl>
                                          <p:spTgt spid="2">
                                            <p:txEl>
                                              <p:pRg st="2" end="2"/>
                                            </p:txEl>
                                          </p:spTgt>
                                        </p:tgtEl>
                                      </p:cBhvr>
                                    </p:animEffect>
                                  </p:childTnLst>
                                </p:cTn>
                              </p:par>
                              <p:par>
                                <p:cTn id="31" presetID="16" presetClass="entr" presetSubtype="21"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barn(inVertical)">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smtClean="0">
                <a:solidFill>
                  <a:srgbClr val="FF3399"/>
                </a:solidFill>
                <a:latin typeface="Times New Roman" panose="02020603050405020304" pitchFamily="18" charset="0"/>
                <a:cs typeface="Times New Roman" panose="02020603050405020304" pitchFamily="18" charset="0"/>
              </a:rPr>
              <a:t>Như vậy:</a:t>
            </a:r>
            <a:endParaRPr lang="en-US" b="1">
              <a:solidFill>
                <a:srgbClr val="FF3399"/>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lnSpc>
                <a:spcPct val="100000"/>
              </a:lnSpc>
              <a:spcBef>
                <a:spcPts val="1200"/>
              </a:spcBef>
              <a:spcAft>
                <a:spcPts val="1200"/>
              </a:spcAft>
            </a:pPr>
            <a:r>
              <a:rPr lang="en-US" i="1" smtClean="0">
                <a:solidFill>
                  <a:srgbClr val="0070C0"/>
                </a:solidFill>
                <a:latin typeface="Times New Roman" panose="02020603050405020304" pitchFamily="18" charset="0"/>
                <a:cs typeface="Times New Roman" panose="02020603050405020304" pitchFamily="18" charset="0"/>
              </a:rPr>
              <a:t>Quá trình xử lí thông tin/dữ liệu có:</a:t>
            </a:r>
          </a:p>
          <a:p>
            <a:pPr marL="0" indent="0" algn="just">
              <a:lnSpc>
                <a:spcPct val="100000"/>
              </a:lnSpc>
              <a:spcBef>
                <a:spcPts val="1200"/>
              </a:spcBef>
              <a:spcAft>
                <a:spcPts val="1200"/>
              </a:spcAft>
              <a:buNone/>
            </a:pPr>
            <a:r>
              <a:rPr lang="en-US" smtClean="0">
                <a:latin typeface="Times New Roman" panose="02020603050405020304" pitchFamily="18" charset="0"/>
                <a:cs typeface="Times New Roman" panose="02020603050405020304" pitchFamily="18" charset="0"/>
              </a:rPr>
              <a:t>  + Đầu vào: có thể là thông tin hoặc dữ liệu</a:t>
            </a:r>
          </a:p>
          <a:p>
            <a:pPr marL="0" indent="0" algn="just">
              <a:lnSpc>
                <a:spcPct val="100000"/>
              </a:lnSpc>
              <a:spcBef>
                <a:spcPts val="1200"/>
              </a:spcBef>
              <a:spcAft>
                <a:spcPts val="1200"/>
              </a:spcAft>
              <a:buNone/>
            </a:pPr>
            <a:r>
              <a:rPr lang="en-US" smtClean="0">
                <a:latin typeface="Times New Roman" panose="02020603050405020304" pitchFamily="18" charset="0"/>
                <a:cs typeface="Times New Roman" panose="02020603050405020304" pitchFamily="18" charset="0"/>
              </a:rPr>
              <a:t>  + Đầu ra: cũng có thể là dữ liệu hoặc thông tin.</a:t>
            </a:r>
          </a:p>
          <a:p>
            <a:pPr algn="just">
              <a:lnSpc>
                <a:spcPct val="100000"/>
              </a:lnSpc>
              <a:spcBef>
                <a:spcPts val="1200"/>
              </a:spcBef>
              <a:spcAft>
                <a:spcPts val="1200"/>
              </a:spcAft>
            </a:pPr>
            <a:r>
              <a:rPr lang="en-US" i="1">
                <a:solidFill>
                  <a:srgbClr val="0070C0"/>
                </a:solidFill>
                <a:latin typeface="Times New Roman" panose="02020603050405020304" pitchFamily="18" charset="0"/>
                <a:cs typeface="Times New Roman" panose="02020603050405020304" pitchFamily="18" charset="0"/>
              </a:rPr>
              <a:t>Trong tin học: </a:t>
            </a:r>
            <a:r>
              <a:rPr lang="en-US" smtClean="0">
                <a:latin typeface="Times New Roman" panose="02020603050405020304" pitchFamily="18" charset="0"/>
                <a:cs typeface="Times New Roman" panose="02020603050405020304" pitchFamily="18" charset="0"/>
              </a:rPr>
              <a:t>Dữ liệu là thông tin (âm thanh, hình ảnh, văn bản, số, …) đã được đưa vào máy tính để máy tính có thể nhận biết và xử lí được.</a:t>
            </a:r>
          </a:p>
          <a:p>
            <a:pPr algn="just">
              <a:lnSpc>
                <a:spcPct val="100000"/>
              </a:lnSpc>
              <a:spcBef>
                <a:spcPts val="1200"/>
              </a:spcBef>
              <a:spcAft>
                <a:spcPts val="1200"/>
              </a:spcAft>
            </a:pPr>
            <a:r>
              <a:rPr lang="en-US" i="1">
                <a:solidFill>
                  <a:srgbClr val="0070C0"/>
                </a:solidFill>
                <a:latin typeface="Times New Roman" panose="02020603050405020304" pitchFamily="18" charset="0"/>
                <a:cs typeface="Times New Roman" panose="02020603050405020304" pitchFamily="18" charset="0"/>
              </a:rPr>
              <a:t>Trong máy tính, </a:t>
            </a:r>
            <a:r>
              <a:rPr lang="en-US" smtClean="0">
                <a:latin typeface="Times New Roman" panose="02020603050405020304" pitchFamily="18" charset="0"/>
                <a:cs typeface="Times New Roman" panose="02020603050405020304" pitchFamily="18" charset="0"/>
              </a:rPr>
              <a:t>xử lí thông tin chính là xử lí dữ liệu.</a:t>
            </a:r>
            <a:endParaRPr lang="en-US">
              <a:latin typeface="Times New Roman" panose="02020603050405020304" pitchFamily="18" charset="0"/>
              <a:cs typeface="Times New Roman" panose="02020603050405020304" pitchFamily="18" charset="0"/>
            </a:endParaRPr>
          </a:p>
        </p:txBody>
      </p:sp>
      <p:sp>
        <p:nvSpPr>
          <p:cNvPr id="5" name="Slide Number Placeholder 4"/>
          <p:cNvSpPr>
            <a:spLocks noGrp="1"/>
          </p:cNvSpPr>
          <p:nvPr>
            <p:ph type="sldNum" sz="quarter" idx="12"/>
          </p:nvPr>
        </p:nvSpPr>
        <p:spPr/>
        <p:txBody>
          <a:bodyPr/>
          <a:lstStyle/>
          <a:p>
            <a:pPr>
              <a:defRPr/>
            </a:pPr>
            <a:fld id="{73A23075-486E-4589-8B87-5588153A125F}" type="slidenum">
              <a:rPr lang="en-US" altLang="en-US" smtClean="0">
                <a:latin typeface="Times" panose="02020603050405020304" pitchFamily="18" charset="0"/>
                <a:cs typeface="Times" panose="02020603050405020304" pitchFamily="18" charset="0"/>
              </a:rPr>
              <a:pPr>
                <a:defRPr/>
              </a:pPr>
              <a:t>8</a:t>
            </a:fld>
            <a:endParaRPr lang="en-US" altLang="en-US">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3714446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FEFE36-C34E-4B9C-B9B8-AEEA15D58761}"/>
              </a:ext>
            </a:extLst>
          </p:cNvPr>
          <p:cNvSpPr/>
          <p:nvPr/>
        </p:nvSpPr>
        <p:spPr>
          <a:xfrm>
            <a:off x="6096000" y="366437"/>
            <a:ext cx="4572000" cy="911794"/>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ctr"/>
            <a:r>
              <a:rPr lang="en-US" sz="2800" smtClean="0">
                <a:latin typeface="Times New Roman" panose="02020603050405020304" pitchFamily="18" charset="0"/>
                <a:cs typeface="Times New Roman" panose="02020603050405020304" pitchFamily="18" charset="0"/>
              </a:rPr>
              <a:t>Có thể đồng nhất thông tin với dữ liệu được không?</a:t>
            </a:r>
            <a:endParaRPr lang="en-US" sz="2800">
              <a:latin typeface="Times New Roman" panose="02020603050405020304" pitchFamily="18" charset="0"/>
              <a:cs typeface="Times New Roman" panose="02020603050405020304" pitchFamily="18" charset="0"/>
            </a:endParaRPr>
          </a:p>
        </p:txBody>
      </p:sp>
      <p:pic>
        <p:nvPicPr>
          <p:cNvPr id="5"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0481" y="5000767"/>
            <a:ext cx="2057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pPr>
              <a:defRPr/>
            </a:pPr>
            <a:fld id="{73A23075-486E-4589-8B87-5588153A125F}" type="slidenum">
              <a:rPr lang="en-US" altLang="en-US" smtClean="0"/>
              <a:pPr>
                <a:defRPr/>
              </a:pPr>
              <a:t>9</a:t>
            </a:fld>
            <a:endParaRPr lang="en-US" altLang="en-US"/>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47674" y1="77608" x2="47674" y2="77608"/>
                      </a14:backgroundRemoval>
                    </a14:imgEffect>
                  </a14:imgLayer>
                </a14:imgProps>
              </a:ext>
            </a:extLst>
          </a:blip>
          <a:srcRect l="28604" t="12170" r="26744" b="9944"/>
          <a:stretch/>
        </p:blipFill>
        <p:spPr>
          <a:xfrm>
            <a:off x="304799" y="265768"/>
            <a:ext cx="838200" cy="1012463"/>
          </a:xfrm>
          <a:prstGeom prst="rect">
            <a:avLst/>
          </a:prstGeom>
        </p:spPr>
      </p:pic>
      <p:sp>
        <p:nvSpPr>
          <p:cNvPr id="9" name="Title 1"/>
          <p:cNvSpPr>
            <a:spLocks noGrp="1"/>
          </p:cNvSpPr>
          <p:nvPr>
            <p:ph type="title"/>
          </p:nvPr>
        </p:nvSpPr>
        <p:spPr>
          <a:xfrm>
            <a:off x="1654222" y="396090"/>
            <a:ext cx="3930555" cy="852488"/>
          </a:xfrm>
        </p:spPr>
        <p:txBody>
          <a:bodyPr>
            <a:normAutofit/>
          </a:bodyPr>
          <a:lstStyle/>
          <a:p>
            <a:pPr algn="ctr"/>
            <a:r>
              <a:rPr lang="en-US" sz="4000" b="1" smtClean="0">
                <a:solidFill>
                  <a:srgbClr val="0070C0"/>
                </a:solidFill>
                <a:latin typeface="Times New Roman" panose="02020603050405020304" pitchFamily="18" charset="0"/>
                <a:cs typeface="Times New Roman" panose="02020603050405020304" pitchFamily="18" charset="0"/>
              </a:rPr>
              <a:t>HOẠT ĐỘNG 1</a:t>
            </a:r>
            <a:endParaRPr lang="en-US" sz="4000" b="1">
              <a:solidFill>
                <a:srgbClr val="0070C0"/>
              </a:solidFill>
              <a:latin typeface="Times New Roman" panose="02020603050405020304" pitchFamily="18" charset="0"/>
              <a:cs typeface="Times New Roman" panose="02020603050405020304" pitchFamily="18" charset="0"/>
            </a:endParaRPr>
          </a:p>
        </p:txBody>
      </p:sp>
      <p:sp>
        <p:nvSpPr>
          <p:cNvPr id="10" name="Rounded Rectangle 9">
            <a:extLst>
              <a:ext uri="{FF2B5EF4-FFF2-40B4-BE49-F238E27FC236}">
                <a16:creationId xmlns:a16="http://schemas.microsoft.com/office/drawing/2014/main" id="{81FEFE36-C34E-4B9C-B9B8-AEEA15D58761}"/>
              </a:ext>
            </a:extLst>
          </p:cNvPr>
          <p:cNvSpPr/>
          <p:nvPr/>
        </p:nvSpPr>
        <p:spPr>
          <a:xfrm>
            <a:off x="1333500" y="1703938"/>
            <a:ext cx="9525000" cy="3382673"/>
          </a:xfrm>
          <a:prstGeom prst="roundRect">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a:r>
              <a:rPr lang="en-US" sz="2800" b="0">
                <a:latin typeface="Times New Roman" panose="02020603050405020304" pitchFamily="18" charset="0"/>
                <a:cs typeface="Times New Roman" panose="02020603050405020304" pitchFamily="18" charset="0"/>
              </a:rPr>
              <a:t>Có các ý kiến như sau về dữ liệu của một bài giảng môn Ngữ Văn:</a:t>
            </a:r>
          </a:p>
          <a:p>
            <a:pPr algn="just"/>
            <a:r>
              <a:rPr lang="en-US" sz="2800">
                <a:latin typeface="Times New Roman" panose="02020603050405020304" pitchFamily="18" charset="0"/>
                <a:cs typeface="Times New Roman" panose="02020603050405020304" pitchFamily="18" charset="0"/>
              </a:rPr>
              <a:t>An: </a:t>
            </a:r>
            <a:r>
              <a:rPr lang="en-US" sz="2800" b="0">
                <a:latin typeface="Times New Roman" panose="02020603050405020304" pitchFamily="18" charset="0"/>
                <a:cs typeface="Times New Roman" panose="02020603050405020304" pitchFamily="18" charset="0"/>
              </a:rPr>
              <a:t>Bài ghi trong vở của em là dữ liệu.</a:t>
            </a:r>
          </a:p>
          <a:p>
            <a:pPr algn="just"/>
            <a:r>
              <a:rPr lang="en-US" sz="2800">
                <a:latin typeface="Times New Roman" panose="02020603050405020304" pitchFamily="18" charset="0"/>
                <a:cs typeface="Times New Roman" panose="02020603050405020304" pitchFamily="18" charset="0"/>
              </a:rPr>
              <a:t>Minh: </a:t>
            </a:r>
            <a:r>
              <a:rPr lang="en-US" sz="2800" b="0">
                <a:latin typeface="Times New Roman" panose="02020603050405020304" pitchFamily="18" charset="0"/>
                <a:cs typeface="Times New Roman" panose="02020603050405020304" pitchFamily="18" charset="0"/>
              </a:rPr>
              <a:t>Tệp bài soạn bằng Word của cô giáo là dữ liệu.</a:t>
            </a:r>
          </a:p>
          <a:p>
            <a:pPr algn="just"/>
            <a:r>
              <a:rPr lang="en-US" sz="2800">
                <a:latin typeface="Times New Roman" panose="02020603050405020304" pitchFamily="18" charset="0"/>
                <a:cs typeface="Times New Roman" panose="02020603050405020304" pitchFamily="18" charset="0"/>
              </a:rPr>
              <a:t>Khoa: </a:t>
            </a:r>
            <a:r>
              <a:rPr lang="en-US" sz="2800" b="0">
                <a:latin typeface="Times New Roman" panose="02020603050405020304" pitchFamily="18" charset="0"/>
                <a:cs typeface="Times New Roman" panose="02020603050405020304" pitchFamily="18" charset="0"/>
              </a:rPr>
              <a:t>Dữ liệu là tệp video ghi lại tiết giảng của cô giáo.</a:t>
            </a:r>
          </a:p>
          <a:p>
            <a:pPr algn="just"/>
            <a:r>
              <a:rPr lang="en-US" sz="2800" b="0">
                <a:latin typeface="Times New Roman" panose="02020603050405020304" pitchFamily="18" charset="0"/>
                <a:cs typeface="Times New Roman" panose="02020603050405020304" pitchFamily="18" charset="0"/>
              </a:rPr>
              <a:t>Theo em bạn nào nói đúng?</a:t>
            </a:r>
          </a:p>
        </p:txBody>
      </p:sp>
      <p:sp>
        <p:nvSpPr>
          <p:cNvPr id="11" name="Rectangle 10">
            <a:extLst>
              <a:ext uri="{FF2B5EF4-FFF2-40B4-BE49-F238E27FC236}">
                <a16:creationId xmlns:a16="http://schemas.microsoft.com/office/drawing/2014/main" id="{81FEFE36-C34E-4B9C-B9B8-AEEA15D58761}"/>
              </a:ext>
            </a:extLst>
          </p:cNvPr>
          <p:cNvSpPr/>
          <p:nvPr/>
        </p:nvSpPr>
        <p:spPr>
          <a:xfrm>
            <a:off x="1654222" y="5597552"/>
            <a:ext cx="8119281" cy="635229"/>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ctr"/>
            <a:r>
              <a:rPr lang="en-US" sz="2800" smtClean="0">
                <a:solidFill>
                  <a:srgbClr val="C00000"/>
                </a:solidFill>
                <a:latin typeface="Times New Roman" panose="02020603050405020304" pitchFamily="18" charset="0"/>
                <a:cs typeface="Times New Roman" panose="02020603050405020304" pitchFamily="18" charset="0"/>
              </a:rPr>
              <a:t>Tất cả 3 bạn đều nói đúng</a:t>
            </a:r>
            <a:endParaRPr lang="en-US" sz="2800">
              <a:solidFill>
                <a:srgbClr val="C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6227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1" name="Picture 18" descr="C:\Users\Administrator\Desktop\question\faq.gif">
            <a:extLst>
              <a:ext uri="{FF2B5EF4-FFF2-40B4-BE49-F238E27FC236}">
                <a16:creationId xmlns:a16="http://schemas.microsoft.com/office/drawing/2014/main" id="{FD5308E0-0D24-41C3-A39A-3A38329B7BA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73234" y="5955715"/>
            <a:ext cx="1418766" cy="73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A142F706-5FB0-4730-9667-2D2A38B773D6}"/>
              </a:ext>
            </a:extLst>
          </p:cNvPr>
          <p:cNvSpPr txBox="1">
            <a:spLocks noChangeArrowheads="1"/>
          </p:cNvSpPr>
          <p:nvPr/>
        </p:nvSpPr>
        <p:spPr bwMode="auto">
          <a:xfrm>
            <a:off x="609600" y="457200"/>
            <a:ext cx="11049000" cy="2554545"/>
          </a:xfrm>
          <a:prstGeom prst="rect">
            <a:avLst/>
          </a:prstGeom>
        </p:spPr>
        <p:txBody>
          <a:bodyPr wrap="square">
            <a:spAutoFit/>
          </a:bodyPr>
          <a:lstStyle>
            <a:defPPr>
              <a:defRPr lang="en-US"/>
            </a:defPPr>
            <a:lvl1pPr marL="0" marR="0" algn="just">
              <a:spcBef>
                <a:spcPts val="600"/>
              </a:spcBef>
              <a:spcAft>
                <a:spcPts val="600"/>
              </a:spcAft>
              <a:defRPr sz="2600" b="0">
                <a:latin typeface="Times New Roman" panose="02020603050405020304" pitchFamily="18" charset="0"/>
                <a:ea typeface="Times New Roman" panose="02020603050405020304" pitchFamily="18" charset="0"/>
                <a:cs typeface="Times New Roman" panose="02020603050405020304" pitchFamily="18" charset="0"/>
              </a:defRPr>
            </a:lvl1pPr>
          </a:lstStyle>
          <a:p>
            <a:r>
              <a:rPr lang="en-US" sz="2800" b="1" i="1">
                <a:solidFill>
                  <a:srgbClr val="00B050"/>
                </a:solidFill>
              </a:rPr>
              <a:t>b) Phân biệt dữ liệu và thông tin</a:t>
            </a:r>
          </a:p>
          <a:p>
            <a:pPr marL="457200" indent="-457200">
              <a:buBlip>
                <a:blip r:embed="rId7"/>
              </a:buBlip>
            </a:pPr>
            <a:r>
              <a:rPr lang="en-US" sz="2800" i="1">
                <a:solidFill>
                  <a:srgbClr val="C00000"/>
                </a:solidFill>
              </a:rPr>
              <a:t>Thông tin và dữ liệu độc lập tương đối với nhau:</a:t>
            </a:r>
          </a:p>
          <a:p>
            <a:r>
              <a:rPr lang="en-US" sz="2800" smtClean="0"/>
              <a:t>+ Có </a:t>
            </a:r>
            <a:r>
              <a:rPr lang="en-US" sz="2800"/>
              <a:t>thể có nhiều loại dữ liệu khác nhau của một thông tin, bài ghi trong vở của trò, tệp bài soạn của cô hay video ghi lại tiết giảng đều là dữ liệu của một bài giảng</a:t>
            </a:r>
            <a:r>
              <a:rPr lang="en-US" sz="2800" smtClean="0"/>
              <a:t>.</a:t>
            </a:r>
            <a:endParaRPr lang="en-US" sz="2800"/>
          </a:p>
        </p:txBody>
      </p:sp>
      <p:sp>
        <p:nvSpPr>
          <p:cNvPr id="4" name="Slide Number Placeholder 3"/>
          <p:cNvSpPr>
            <a:spLocks noGrp="1"/>
          </p:cNvSpPr>
          <p:nvPr>
            <p:ph type="sldNum" sz="quarter" idx="12"/>
          </p:nvPr>
        </p:nvSpPr>
        <p:spPr/>
        <p:txBody>
          <a:bodyPr/>
          <a:lstStyle/>
          <a:p>
            <a:pPr>
              <a:defRPr/>
            </a:pPr>
            <a:fld id="{73A23075-486E-4589-8B87-5588153A125F}" type="slidenum">
              <a:rPr lang="en-US" altLang="en-US" smtClean="0"/>
              <a:pPr>
                <a:defRPr/>
              </a:pPr>
              <a:t>10</a:t>
            </a:fld>
            <a:endParaRPr lang="en-US" altLang="en-US"/>
          </a:p>
        </p:txBody>
      </p:sp>
      <p:pic>
        <p:nvPicPr>
          <p:cNvPr id="2" name="Picture 1"/>
          <p:cNvPicPr>
            <a:picLocks noChangeAspect="1"/>
          </p:cNvPicPr>
          <p:nvPr/>
        </p:nvPicPr>
        <p:blipFill>
          <a:blip r:embed="rId8"/>
          <a:stretch>
            <a:fillRect/>
          </a:stretch>
        </p:blipFill>
        <p:spPr>
          <a:xfrm>
            <a:off x="624385" y="3656598"/>
            <a:ext cx="2667000" cy="2667000"/>
          </a:xfrm>
          <a:prstGeom prst="rect">
            <a:avLst/>
          </a:prstGeom>
        </p:spPr>
      </p:pic>
      <p:pic>
        <p:nvPicPr>
          <p:cNvPr id="3" name="Picture 2"/>
          <p:cNvPicPr>
            <a:picLocks noChangeAspect="1"/>
          </p:cNvPicPr>
          <p:nvPr/>
        </p:nvPicPr>
        <p:blipFill>
          <a:blip r:embed="rId9"/>
          <a:stretch>
            <a:fillRect/>
          </a:stretch>
        </p:blipFill>
        <p:spPr>
          <a:xfrm>
            <a:off x="3595886" y="3656598"/>
            <a:ext cx="3109714" cy="2667000"/>
          </a:xfrm>
          <a:prstGeom prst="rect">
            <a:avLst/>
          </a:prstGeom>
        </p:spPr>
      </p:pic>
      <p:pic>
        <p:nvPicPr>
          <p:cNvPr id="5" name="Bài 1- Các âm và nét cơ bản trong tiếng Việt - TIẾNG VIỆT 1 - VTV7">
            <a:hlinkClick r:id="" action="ppaction://media"/>
          </p:cNvPr>
          <p:cNvPicPr>
            <a:picLocks noChangeAspect="1"/>
          </p:cNvPicPr>
          <p:nvPr>
            <a:videoFile r:link="rId3"/>
            <p:extLst>
              <p:ext uri="{DAA4B4D4-6D71-4841-9C94-3DE7FCFB9230}">
                <p14:media xmlns:p14="http://schemas.microsoft.com/office/powerpoint/2010/main" r:embed="rId2"/>
              </p:ext>
            </p:extLst>
          </p:nvPr>
        </p:nvPicPr>
        <p:blipFill>
          <a:blip r:embed="rId10"/>
          <a:stretch>
            <a:fillRect/>
          </a:stretch>
        </p:blipFill>
        <p:spPr>
          <a:xfrm>
            <a:off x="7275785" y="3656598"/>
            <a:ext cx="4741332" cy="2666999"/>
          </a:xfrm>
          <a:prstGeom prst="rect">
            <a:avLst/>
          </a:prstGeom>
        </p:spPr>
      </p:pic>
    </p:spTree>
    <p:custDataLst>
      <p:tags r:id="rId1"/>
    </p:custDataLst>
    <p:extLst>
      <p:ext uri="{BB962C8B-B14F-4D97-AF65-F5344CB8AC3E}">
        <p14:creationId xmlns:p14="http://schemas.microsoft.com/office/powerpoint/2010/main" val="1885113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arn(inVertical)">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barn(inVertical)">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barn(inVertical)">
                                      <p:cBhvr>
                                        <p:cTn id="17" dur="500"/>
                                        <p:tgtEl>
                                          <p:spTgt spid="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par>
                                <p:cTn id="23" presetID="16" presetClass="entr" presetSubtype="21"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barn(inVertical)">
                                      <p:cBhvr>
                                        <p:cTn id="25" dur="500"/>
                                        <p:tgtEl>
                                          <p:spTgt spid="2"/>
                                        </p:tgtEl>
                                      </p:cBhvr>
                                    </p:animEffect>
                                  </p:childTnLst>
                                </p:cTn>
                              </p:par>
                              <p:par>
                                <p:cTn id="26" presetID="16" presetClass="entr" presetSubtype="21"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barn(inVertical)">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9" fill="hold" display="0">
                  <p:stCondLst>
                    <p:cond delay="indefinite"/>
                  </p:stCondLst>
                </p:cTn>
                <p:tgtEl>
                  <p:spTgt spid="5"/>
                </p:tgtEl>
              </p:cMediaNode>
            </p:video>
          </p:childTnLst>
        </p:cTn>
      </p:par>
    </p:tnLst>
    <p:bldLst>
      <p:bldP spid="2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A142F706-5FB0-4730-9667-2D2A38B773D6}"/>
              </a:ext>
            </a:extLst>
          </p:cNvPr>
          <p:cNvSpPr txBox="1">
            <a:spLocks noChangeArrowheads="1"/>
          </p:cNvSpPr>
          <p:nvPr/>
        </p:nvSpPr>
        <p:spPr bwMode="auto">
          <a:xfrm>
            <a:off x="609600" y="393958"/>
            <a:ext cx="11049000" cy="2123658"/>
          </a:xfrm>
          <a:prstGeom prst="rect">
            <a:avLst/>
          </a:prstGeom>
        </p:spPr>
        <p:txBody>
          <a:bodyPr wrap="square">
            <a:spAutoFit/>
          </a:bodyPr>
          <a:lstStyle>
            <a:defPPr>
              <a:defRPr lang="en-US"/>
            </a:defPPr>
            <a:lvl1pPr marL="0" marR="0" algn="just">
              <a:spcBef>
                <a:spcPts val="600"/>
              </a:spcBef>
              <a:spcAft>
                <a:spcPts val="600"/>
              </a:spcAft>
              <a:defRPr sz="2600" b="0">
                <a:latin typeface="Times New Roman" panose="02020603050405020304" pitchFamily="18" charset="0"/>
                <a:ea typeface="Times New Roman" panose="02020603050405020304" pitchFamily="18" charset="0"/>
                <a:cs typeface="Times New Roman" panose="02020603050405020304" pitchFamily="18" charset="0"/>
              </a:defRPr>
            </a:lvl1pPr>
          </a:lstStyle>
          <a:p>
            <a:pPr>
              <a:spcBef>
                <a:spcPts val="1200"/>
              </a:spcBef>
              <a:spcAft>
                <a:spcPts val="1200"/>
              </a:spcAft>
            </a:pPr>
            <a:r>
              <a:rPr lang="en-US" sz="2800" smtClean="0"/>
              <a:t>+ </a:t>
            </a:r>
            <a:r>
              <a:rPr lang="en-US" sz="2800" smtClean="0"/>
              <a:t>Nếu </a:t>
            </a:r>
            <a:r>
              <a:rPr lang="en-US" sz="2800"/>
              <a:t>dữ liệu không đầy đủ thì không xác định được chính xác thông tin. </a:t>
            </a:r>
          </a:p>
          <a:p>
            <a:pPr>
              <a:spcBef>
                <a:spcPts val="1200"/>
              </a:spcBef>
              <a:spcAft>
                <a:spcPts val="1200"/>
              </a:spcAft>
            </a:pPr>
            <a:r>
              <a:rPr lang="en-US" sz="2800" i="1" smtClean="0"/>
              <a:t>Ví </a:t>
            </a:r>
            <a:r>
              <a:rPr lang="en-US" sz="2800" i="1"/>
              <a:t>dụ: </a:t>
            </a:r>
            <a:r>
              <a:rPr lang="en-US" sz="2800"/>
              <a:t>dữ liệu </a:t>
            </a:r>
            <a:r>
              <a:rPr lang="en-US" sz="2800" smtClean="0"/>
              <a:t>“40</a:t>
            </a:r>
            <a:r>
              <a:rPr lang="en-US" sz="2800" baseline="30000" smtClean="0"/>
              <a:t>0</a:t>
            </a:r>
            <a:r>
              <a:rPr lang="en-US" sz="2800" smtClean="0"/>
              <a:t>C</a:t>
            </a:r>
            <a:r>
              <a:rPr lang="en-US" sz="2800"/>
              <a:t>” trong một bộ dữ liệu về thời tiết mang thông tin </a:t>
            </a:r>
            <a:r>
              <a:rPr lang="en-US" sz="2800" smtClean="0"/>
              <a:t>“</a:t>
            </a:r>
            <a:r>
              <a:rPr lang="en-US" sz="2800"/>
              <a:t>trời </a:t>
            </a:r>
            <a:r>
              <a:rPr lang="en-US" sz="2800" smtClean="0"/>
              <a:t>rất </a:t>
            </a:r>
            <a:r>
              <a:rPr lang="en-US" sz="2800"/>
              <a:t>nóng” nhưng dữ liệu </a:t>
            </a:r>
            <a:r>
              <a:rPr lang="en-US" sz="2800" smtClean="0"/>
              <a:t>“40</a:t>
            </a:r>
            <a:r>
              <a:rPr lang="en-US" sz="2800" baseline="30000" smtClean="0"/>
              <a:t>o</a:t>
            </a:r>
            <a:r>
              <a:rPr lang="en-US" sz="2800" smtClean="0"/>
              <a:t>C</a:t>
            </a:r>
            <a:r>
              <a:rPr lang="en-US" sz="2800"/>
              <a:t>” trong bộ dữ liệu bệnh án lại mang thông tin “sốt cao”. </a:t>
            </a:r>
          </a:p>
        </p:txBody>
      </p:sp>
      <p:pic>
        <p:nvPicPr>
          <p:cNvPr id="2" name="Picture 1"/>
          <p:cNvPicPr>
            <a:picLocks noChangeAspect="1"/>
          </p:cNvPicPr>
          <p:nvPr/>
        </p:nvPicPr>
        <p:blipFill>
          <a:blip r:embed="rId4"/>
          <a:stretch>
            <a:fillRect/>
          </a:stretch>
        </p:blipFill>
        <p:spPr>
          <a:xfrm>
            <a:off x="614289" y="2743200"/>
            <a:ext cx="5364987" cy="2454275"/>
          </a:xfrm>
          <a:prstGeom prst="rect">
            <a:avLst/>
          </a:prstGeom>
        </p:spPr>
      </p:pic>
      <p:pic>
        <p:nvPicPr>
          <p:cNvPr id="3" name="Picture 2"/>
          <p:cNvPicPr>
            <a:picLocks noChangeAspect="1"/>
          </p:cNvPicPr>
          <p:nvPr/>
        </p:nvPicPr>
        <p:blipFill>
          <a:blip r:embed="rId5"/>
          <a:stretch>
            <a:fillRect/>
          </a:stretch>
        </p:blipFill>
        <p:spPr>
          <a:xfrm>
            <a:off x="6164495" y="2743200"/>
            <a:ext cx="5427284" cy="2413731"/>
          </a:xfrm>
          <a:prstGeom prst="rect">
            <a:avLst/>
          </a:prstGeom>
        </p:spPr>
      </p:pic>
      <p:sp>
        <p:nvSpPr>
          <p:cNvPr id="5" name="Rectangle 4"/>
          <p:cNvSpPr/>
          <p:nvPr/>
        </p:nvSpPr>
        <p:spPr>
          <a:xfrm>
            <a:off x="638242" y="5336480"/>
            <a:ext cx="11325158" cy="1384995"/>
          </a:xfrm>
          <a:prstGeom prst="rect">
            <a:avLst/>
          </a:prstGeom>
        </p:spPr>
        <p:txBody>
          <a:bodyPr wrap="square">
            <a:spAutoFit/>
          </a:bodyPr>
          <a:lstStyle/>
          <a:p>
            <a:pPr algn="just">
              <a:spcBef>
                <a:spcPts val="1200"/>
              </a:spcBef>
              <a:spcAft>
                <a:spcPts val="1200"/>
              </a:spcAft>
            </a:pPr>
            <a:r>
              <a:rPr lang="en-US" sz="2800" i="1">
                <a:solidFill>
                  <a:srgbClr val="0070C0"/>
                </a:solidFill>
                <a:latin typeface="Times New Roman" panose="02020603050405020304" pitchFamily="18" charset="0"/>
                <a:cs typeface="Times New Roman" panose="02020603050405020304" pitchFamily="18" charset="0"/>
              </a:rPr>
              <a:t>=&gt; Như vậy, thông tin có tính toàn vẹn, được hiểu đúng khi có đầy đủ dữ liệu, nếu thiếu dữ liệu thì có thể làm thông tin bị sai hoặc không xác định được.</a:t>
            </a:r>
            <a:endParaRPr lang="en-US" sz="2800" i="1">
              <a:solidFill>
                <a:srgbClr val="0070C0"/>
              </a:solidFill>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3982931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arn(inVertical)">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barn(inVertical)">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par>
                                <p:cTn id="18" presetID="16" presetClass="entr" presetSubtype="2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1" name="Picture 18" descr="C:\Users\Administrator\Desktop\question\faq.gif">
            <a:extLst>
              <a:ext uri="{FF2B5EF4-FFF2-40B4-BE49-F238E27FC236}">
                <a16:creationId xmlns:a16="http://schemas.microsoft.com/office/drawing/2014/main" id="{FD5308E0-0D24-41C3-A39A-3A38329B7B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73234" y="5955715"/>
            <a:ext cx="1418766" cy="73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A142F706-5FB0-4730-9667-2D2A38B773D6}"/>
              </a:ext>
            </a:extLst>
          </p:cNvPr>
          <p:cNvSpPr txBox="1">
            <a:spLocks noChangeArrowheads="1"/>
          </p:cNvSpPr>
          <p:nvPr/>
        </p:nvSpPr>
        <p:spPr bwMode="auto">
          <a:xfrm>
            <a:off x="685800" y="685800"/>
            <a:ext cx="11049000" cy="4893647"/>
          </a:xfrm>
          <a:prstGeom prst="rect">
            <a:avLst/>
          </a:prstGeom>
        </p:spPr>
        <p:txBody>
          <a:bodyPr wrap="square">
            <a:spAutoFit/>
          </a:bodyPr>
          <a:lstStyle>
            <a:defPPr>
              <a:defRPr lang="en-US"/>
            </a:defPPr>
            <a:lvl1pPr marL="0" marR="0" algn="just">
              <a:spcBef>
                <a:spcPts val="600"/>
              </a:spcBef>
              <a:spcAft>
                <a:spcPts val="600"/>
              </a:spcAft>
              <a:defRPr sz="2600" b="0">
                <a:latin typeface="Times New Roman" panose="02020603050405020304" pitchFamily="18" charset="0"/>
                <a:ea typeface="Times New Roman" panose="02020603050405020304" pitchFamily="18" charset="0"/>
                <a:cs typeface="Times New Roman" panose="02020603050405020304" pitchFamily="18" charset="0"/>
              </a:defRPr>
            </a:lvl1pPr>
          </a:lstStyle>
          <a:p>
            <a:pPr marL="457200" lvl="0" indent="-457200">
              <a:spcBef>
                <a:spcPts val="1200"/>
              </a:spcBef>
              <a:spcAft>
                <a:spcPts val="1200"/>
              </a:spcAft>
              <a:buBlip>
                <a:blip r:embed="rId5"/>
              </a:buBlip>
            </a:pPr>
            <a:r>
              <a:rPr lang="en-US" sz="2800" i="1">
                <a:solidFill>
                  <a:srgbClr val="C00000"/>
                </a:solidFill>
              </a:rPr>
              <a:t>Với cùng một bộ dữ liệu, cách xử lí khác nhau có thể đem lại những thông tin khác nhau. </a:t>
            </a:r>
          </a:p>
          <a:p>
            <a:pPr marL="457200">
              <a:spcBef>
                <a:spcPts val="1200"/>
              </a:spcBef>
              <a:spcAft>
                <a:spcPts val="1200"/>
              </a:spcAft>
            </a:pPr>
            <a:r>
              <a:rPr lang="en-US" sz="2800" i="1" smtClean="0">
                <a:solidFill>
                  <a:srgbClr val="0070C0"/>
                </a:solidFill>
              </a:rPr>
              <a:t>Ví </a:t>
            </a:r>
            <a:r>
              <a:rPr lang="en-US" sz="2800" i="1">
                <a:solidFill>
                  <a:srgbClr val="0070C0"/>
                </a:solidFill>
              </a:rPr>
              <a:t>dụ: </a:t>
            </a:r>
            <a:r>
              <a:rPr lang="en-US" sz="2800"/>
              <a:t>dữ liệu thời tiết một ngày nào đó có thể được tổng hợp theo vùng để biết phân bố lượng mưa trong ngày, nhưng cũng có thể xử lí để cho dự báo thời tiết ngày hôm sau.</a:t>
            </a:r>
          </a:p>
          <a:p>
            <a:pPr marL="457200" indent="-457200">
              <a:spcBef>
                <a:spcPts val="1200"/>
              </a:spcBef>
              <a:spcAft>
                <a:spcPts val="1200"/>
              </a:spcAft>
              <a:buBlip>
                <a:blip r:embed="rId5"/>
              </a:buBlip>
            </a:pPr>
            <a:r>
              <a:rPr lang="en-US" sz="2800" i="1">
                <a:solidFill>
                  <a:srgbClr val="C00000"/>
                </a:solidFill>
              </a:rPr>
              <a:t>Việc xử lí các bộ dữ liệu khác nhau cũng có thể đưa đến cùng một thông tin. </a:t>
            </a:r>
          </a:p>
          <a:p>
            <a:pPr marL="457200">
              <a:spcBef>
                <a:spcPts val="1200"/>
              </a:spcBef>
              <a:spcAft>
                <a:spcPts val="1200"/>
              </a:spcAft>
            </a:pPr>
            <a:r>
              <a:rPr lang="en-US" sz="2800" i="1">
                <a:solidFill>
                  <a:srgbClr val="0070C0"/>
                </a:solidFill>
              </a:rPr>
              <a:t>Ví </a:t>
            </a:r>
            <a:r>
              <a:rPr lang="en-US" sz="2800" i="1" smtClean="0">
                <a:solidFill>
                  <a:srgbClr val="0070C0"/>
                </a:solidFill>
              </a:rPr>
              <a:t>dụ: </a:t>
            </a:r>
            <a:r>
              <a:rPr lang="en-US" sz="2800"/>
              <a:t>xử lí dữ liệu về băng tan ở Bắc Cực hay cường độ bão ở vùng nhiệt đới đều có thể dẫn đến kết luận về sự nóng lên của Trái Đất.</a:t>
            </a:r>
          </a:p>
        </p:txBody>
      </p:sp>
      <p:sp>
        <p:nvSpPr>
          <p:cNvPr id="4" name="Slide Number Placeholder 3"/>
          <p:cNvSpPr>
            <a:spLocks noGrp="1"/>
          </p:cNvSpPr>
          <p:nvPr>
            <p:ph type="sldNum" sz="quarter" idx="12"/>
          </p:nvPr>
        </p:nvSpPr>
        <p:spPr/>
        <p:txBody>
          <a:bodyPr/>
          <a:lstStyle/>
          <a:p>
            <a:pPr>
              <a:defRPr/>
            </a:pPr>
            <a:fld id="{73A23075-486E-4589-8B87-5588153A125F}" type="slidenum">
              <a:rPr lang="en-US" altLang="en-US" smtClean="0"/>
              <a:pPr>
                <a:defRPr/>
              </a:pPr>
              <a:t>12</a:t>
            </a:fld>
            <a:endParaRPr lang="en-US" altLang="en-US"/>
          </a:p>
        </p:txBody>
      </p:sp>
    </p:spTree>
    <p:custDataLst>
      <p:tags r:id="rId1"/>
    </p:custDataLst>
    <p:extLst>
      <p:ext uri="{BB962C8B-B14F-4D97-AF65-F5344CB8AC3E}">
        <p14:creationId xmlns:p14="http://schemas.microsoft.com/office/powerpoint/2010/main" val="310583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arn(inVertical)">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barn(inVertical)">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barn(inVertical)">
                                      <p:cBhvr>
                                        <p:cTn id="17" dur="500"/>
                                        <p:tgtEl>
                                          <p:spTgt spid="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2">
                                            <p:txEl>
                                              <p:pRg st="3" end="3"/>
                                            </p:txEl>
                                          </p:spTgt>
                                        </p:tgtEl>
                                        <p:attrNameLst>
                                          <p:attrName>style.visibility</p:attrName>
                                        </p:attrNameLst>
                                      </p:cBhvr>
                                      <p:to>
                                        <p:strVal val="visible"/>
                                      </p:to>
                                    </p:set>
                                    <p:animEffect transition="in" filter="barn(inVertical)">
                                      <p:cBhvr>
                                        <p:cTn id="22" dur="500"/>
                                        <p:tgtEl>
                                          <p:spTgt spid="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21" name="Picture 18" descr="C:\Users\Administrator\Desktop\question\faq.gif">
            <a:extLst>
              <a:ext uri="{FF2B5EF4-FFF2-40B4-BE49-F238E27FC236}">
                <a16:creationId xmlns:a16="http://schemas.microsoft.com/office/drawing/2014/main" id="{FD5308E0-0D24-41C3-A39A-3A38329B7BA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73234" y="5955715"/>
            <a:ext cx="1418766" cy="73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21">
            <a:extLst>
              <a:ext uri="{FF2B5EF4-FFF2-40B4-BE49-F238E27FC236}">
                <a16:creationId xmlns:a16="http://schemas.microsoft.com/office/drawing/2014/main" id="{A142F706-5FB0-4730-9667-2D2A38B773D6}"/>
              </a:ext>
            </a:extLst>
          </p:cNvPr>
          <p:cNvSpPr txBox="1">
            <a:spLocks noChangeArrowheads="1"/>
          </p:cNvSpPr>
          <p:nvPr/>
        </p:nvSpPr>
        <p:spPr bwMode="auto">
          <a:xfrm>
            <a:off x="609600" y="838200"/>
            <a:ext cx="11049000" cy="4893647"/>
          </a:xfrm>
          <a:prstGeom prst="rect">
            <a:avLst/>
          </a:prstGeom>
        </p:spPr>
        <p:txBody>
          <a:bodyPr wrap="square">
            <a:spAutoFit/>
          </a:bodyPr>
          <a:lstStyle>
            <a:defPPr>
              <a:defRPr lang="en-US"/>
            </a:defPPr>
            <a:lvl1pPr marL="0" marR="0" algn="just">
              <a:spcBef>
                <a:spcPts val="600"/>
              </a:spcBef>
              <a:spcAft>
                <a:spcPts val="600"/>
              </a:spcAft>
              <a:defRPr sz="2600" b="0">
                <a:latin typeface="Times New Roman" panose="02020603050405020304" pitchFamily="18" charset="0"/>
                <a:ea typeface="Times New Roman" panose="02020603050405020304" pitchFamily="18" charset="0"/>
                <a:cs typeface="Times New Roman" panose="02020603050405020304" pitchFamily="18" charset="0"/>
              </a:defRPr>
            </a:lvl1pPr>
          </a:lstStyle>
          <a:p>
            <a:pPr algn="ctr">
              <a:spcBef>
                <a:spcPts val="1200"/>
              </a:spcBef>
              <a:spcAft>
                <a:spcPts val="1200"/>
              </a:spcAft>
            </a:pPr>
            <a:r>
              <a:rPr lang="en-US" sz="2800" b="1">
                <a:solidFill>
                  <a:srgbClr val="0070C0"/>
                </a:solidFill>
              </a:rPr>
              <a:t>Kết </a:t>
            </a:r>
            <a:r>
              <a:rPr lang="en-US" sz="2800" b="1" smtClean="0">
                <a:solidFill>
                  <a:srgbClr val="0070C0"/>
                </a:solidFill>
              </a:rPr>
              <a:t>luận</a:t>
            </a:r>
            <a:endParaRPr lang="en-US" sz="2800" b="1">
              <a:solidFill>
                <a:srgbClr val="0070C0"/>
              </a:solidFill>
            </a:endParaRPr>
          </a:p>
          <a:p>
            <a:pPr marL="457200" lvl="0" indent="-457200">
              <a:spcBef>
                <a:spcPts val="1200"/>
              </a:spcBef>
              <a:spcAft>
                <a:spcPts val="1200"/>
              </a:spcAft>
              <a:buFont typeface="Courier New" panose="02070309020205020404" pitchFamily="49" charset="0"/>
              <a:buChar char="o"/>
            </a:pPr>
            <a:r>
              <a:rPr lang="en-US" sz="2800"/>
              <a:t>Trong máy tính, dữ liệu là thông tin đã được đưa vào máy tính để máy tính có thể nhận biết và xử lí được.</a:t>
            </a:r>
          </a:p>
          <a:p>
            <a:pPr marL="457200" lvl="0" indent="-457200">
              <a:spcBef>
                <a:spcPts val="1200"/>
              </a:spcBef>
              <a:spcAft>
                <a:spcPts val="1200"/>
              </a:spcAft>
              <a:buFont typeface="Courier New" panose="02070309020205020404" pitchFamily="49" charset="0"/>
              <a:buChar char="o"/>
            </a:pPr>
            <a:r>
              <a:rPr lang="en-US" sz="2800"/>
              <a:t>Thông tin là ý nghĩa của dữ </a:t>
            </a:r>
            <a:r>
              <a:rPr lang="en-US" sz="2800" smtClean="0"/>
              <a:t>liệu. </a:t>
            </a:r>
            <a:r>
              <a:rPr lang="en-US" sz="2800"/>
              <a:t>Dữ liệu là các yếu tố thể hiện, xác định thông tin. Thông tin và dữ liệu có tính độc lập tương đối. Cùng một thông tin có thể được thể hiện bởi nhiều loại dữ liệu khác nhau. Ngược lại, một dữ liệu có thể mang nhiều thông tin khác nhau.</a:t>
            </a:r>
          </a:p>
          <a:p>
            <a:pPr marL="457200" indent="-457200">
              <a:spcBef>
                <a:spcPts val="1200"/>
              </a:spcBef>
              <a:spcAft>
                <a:spcPts val="1200"/>
              </a:spcAft>
              <a:buFont typeface="Courier New" panose="02070309020205020404" pitchFamily="49" charset="0"/>
              <a:buChar char="o"/>
            </a:pPr>
            <a:r>
              <a:rPr lang="en-US" sz="2800"/>
              <a:t>Với vai trò là ý nghĩa, thông tin có tính toàn vẹn. Dữ liệu không đầy đủ có thể làm thông tin sai lệch, thậm chí không xác định được.</a:t>
            </a:r>
            <a:endParaRPr lang="en-US" sz="3200"/>
          </a:p>
        </p:txBody>
      </p:sp>
      <p:sp>
        <p:nvSpPr>
          <p:cNvPr id="4" name="Slide Number Placeholder 3"/>
          <p:cNvSpPr>
            <a:spLocks noGrp="1"/>
          </p:cNvSpPr>
          <p:nvPr>
            <p:ph type="sldNum" sz="quarter" idx="12"/>
          </p:nvPr>
        </p:nvSpPr>
        <p:spPr/>
        <p:txBody>
          <a:bodyPr/>
          <a:lstStyle/>
          <a:p>
            <a:pPr>
              <a:defRPr/>
            </a:pPr>
            <a:fld id="{73A23075-486E-4589-8B87-5588153A125F}" type="slidenum">
              <a:rPr lang="en-US" altLang="en-US" smtClean="0"/>
              <a:pPr>
                <a:defRPr/>
              </a:pPr>
              <a:t>13</a:t>
            </a:fld>
            <a:endParaRPr lang="en-US" altLang="en-US"/>
          </a:p>
        </p:txBody>
      </p:sp>
    </p:spTree>
    <p:custDataLst>
      <p:tags r:id="rId1"/>
    </p:custDataLst>
    <p:extLst>
      <p:ext uri="{BB962C8B-B14F-4D97-AF65-F5344CB8AC3E}">
        <p14:creationId xmlns:p14="http://schemas.microsoft.com/office/powerpoint/2010/main" val="2126015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animEffect transition="in" filter="barn(inVertical)">
                                      <p:cBhvr>
                                        <p:cTn id="7" dur="500"/>
                                        <p:tgtEl>
                                          <p:spTgt spid="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2">
                                            <p:txEl>
                                              <p:pRg st="1" end="1"/>
                                            </p:txEl>
                                          </p:spTgt>
                                        </p:tgtEl>
                                        <p:attrNameLst>
                                          <p:attrName>style.visibility</p:attrName>
                                        </p:attrNameLst>
                                      </p:cBhvr>
                                      <p:to>
                                        <p:strVal val="visible"/>
                                      </p:to>
                                    </p:set>
                                    <p:animEffect transition="in" filter="barn(inVertical)">
                                      <p:cBhvr>
                                        <p:cTn id="12" dur="500"/>
                                        <p:tgtEl>
                                          <p:spTgt spid="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animEffect transition="in" filter="barn(inVertical)">
                                      <p:cBhvr>
                                        <p:cTn id="17" dur="500"/>
                                        <p:tgtEl>
                                          <p:spTgt spid="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2">
                                            <p:txEl>
                                              <p:pRg st="3" end="3"/>
                                            </p:txEl>
                                          </p:spTgt>
                                        </p:tgtEl>
                                        <p:attrNameLst>
                                          <p:attrName>style.visibility</p:attrName>
                                        </p:attrNameLst>
                                      </p:cBhvr>
                                      <p:to>
                                        <p:strVal val="visible"/>
                                      </p:to>
                                    </p:set>
                                    <p:animEffect transition="in" filter="barn(inVertical)">
                                      <p:cBhvr>
                                        <p:cTn id="22" dur="500"/>
                                        <p:tgtEl>
                                          <p:spTgt spid="2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16">
            <a:extLst>
              <a:ext uri="{FF2B5EF4-FFF2-40B4-BE49-F238E27FC236}">
                <a16:creationId xmlns:a16="http://schemas.microsoft.com/office/drawing/2014/main" id="{72A2E609-B40B-4C38-83FB-306999FECE69}"/>
              </a:ext>
            </a:extLst>
          </p:cNvPr>
          <p:cNvSpPr/>
          <p:nvPr/>
        </p:nvSpPr>
        <p:spPr>
          <a:xfrm>
            <a:off x="1828800" y="914400"/>
            <a:ext cx="8686800" cy="2362200"/>
          </a:xfrm>
          <a:prstGeom prst="cloudCallout">
            <a:avLst>
              <a:gd name="adj1" fmla="val -50568"/>
              <a:gd name="adj2" fmla="val 36642"/>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a:spcBef>
                <a:spcPts val="1200"/>
              </a:spcBef>
              <a:spcAft>
                <a:spcPts val="1200"/>
              </a:spcAft>
            </a:pPr>
            <a:r>
              <a:rPr lang="en-US" sz="2800" smtClean="0">
                <a:solidFill>
                  <a:srgbClr val="FF3399"/>
                </a:solidFill>
                <a:latin typeface="Times New Roman" panose="02020603050405020304" pitchFamily="18" charset="0"/>
                <a:cs typeface="Times New Roman" panose="02020603050405020304" pitchFamily="18" charset="0"/>
              </a:rPr>
              <a:t>1. </a:t>
            </a:r>
            <a:r>
              <a:rPr lang="en-US" sz="2800" b="0">
                <a:solidFill>
                  <a:schemeClr val="dk1"/>
                </a:solidFill>
                <a:latin typeface="Times New Roman" panose="02020603050405020304" pitchFamily="18" charset="0"/>
                <a:cs typeface="Times New Roman" panose="02020603050405020304" pitchFamily="18" charset="0"/>
              </a:rPr>
              <a:t>Em hãy cho một ví dụ về thông tin có nhiều cách thể hiện dữ liệu khác </a:t>
            </a:r>
            <a:r>
              <a:rPr lang="en-US" sz="2800" b="0" smtClean="0">
                <a:solidFill>
                  <a:schemeClr val="dk1"/>
                </a:solidFill>
                <a:latin typeface="Times New Roman" panose="02020603050405020304" pitchFamily="18" charset="0"/>
                <a:cs typeface="Times New Roman" panose="02020603050405020304" pitchFamily="18" charset="0"/>
              </a:rPr>
              <a:t>nhau</a:t>
            </a:r>
            <a:endParaRPr lang="en-US" sz="2800" b="0">
              <a:solidFill>
                <a:schemeClr val="dk1"/>
              </a:solidFill>
              <a:latin typeface="Times New Roman" panose="02020603050405020304" pitchFamily="18" charset="0"/>
              <a:cs typeface="Times New Roman" panose="02020603050405020304" pitchFamily="18" charset="0"/>
            </a:endParaRPr>
          </a:p>
        </p:txBody>
      </p:sp>
      <p:pic>
        <p:nvPicPr>
          <p:cNvPr id="3"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32657" y="5867400"/>
            <a:ext cx="1114425"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14</a:t>
            </a:fld>
            <a:endParaRPr lang="en-US" altLang="en-US"/>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47674" y1="77608" x2="47674" y2="77608"/>
                      </a14:backgroundRemoval>
                    </a14:imgEffect>
                  </a14:imgLayer>
                </a14:imgProps>
              </a:ext>
            </a:extLst>
          </a:blip>
          <a:srcRect l="28604" t="12170" r="26744" b="9944"/>
          <a:stretch/>
        </p:blipFill>
        <p:spPr>
          <a:xfrm>
            <a:off x="5181600" y="0"/>
            <a:ext cx="838200" cy="1012463"/>
          </a:xfrm>
          <a:prstGeom prst="rect">
            <a:avLst/>
          </a:prstGeom>
        </p:spPr>
      </p:pic>
      <p:sp>
        <p:nvSpPr>
          <p:cNvPr id="5" name="Rounded Rectangle 4"/>
          <p:cNvSpPr/>
          <p:nvPr/>
        </p:nvSpPr>
        <p:spPr>
          <a:xfrm>
            <a:off x="1839036" y="3902847"/>
            <a:ext cx="8839200" cy="2349579"/>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spcBef>
                <a:spcPts val="1200"/>
              </a:spcBef>
              <a:spcAft>
                <a:spcPts val="1200"/>
              </a:spcAft>
            </a:pPr>
            <a:r>
              <a:rPr lang="vi-VN" sz="2800">
                <a:solidFill>
                  <a:srgbClr val="008000"/>
                </a:solidFill>
                <a:latin typeface="+mj-lt"/>
              </a:rPr>
              <a:t>Lời giải:</a:t>
            </a:r>
            <a:endParaRPr lang="vi-VN" sz="2800" b="0">
              <a:solidFill>
                <a:srgbClr val="000000"/>
              </a:solidFill>
              <a:latin typeface="+mj-lt"/>
            </a:endParaRPr>
          </a:p>
          <a:p>
            <a:pPr algn="just">
              <a:spcBef>
                <a:spcPts val="1200"/>
              </a:spcBef>
              <a:spcAft>
                <a:spcPts val="1200"/>
              </a:spcAft>
            </a:pPr>
            <a:r>
              <a:rPr lang="en-US" sz="2800" b="0" smtClean="0">
                <a:solidFill>
                  <a:schemeClr val="dk1"/>
                </a:solidFill>
                <a:latin typeface="Times New Roman" panose="02020603050405020304" pitchFamily="18" charset="0"/>
                <a:cs typeface="Times New Roman" panose="02020603050405020304" pitchFamily="18" charset="0"/>
              </a:rPr>
              <a:t>	</a:t>
            </a:r>
            <a:r>
              <a:rPr lang="vi-VN" sz="2800" b="0" smtClean="0">
                <a:solidFill>
                  <a:schemeClr val="dk1"/>
                </a:solidFill>
                <a:latin typeface="Times New Roman" panose="02020603050405020304" pitchFamily="18" charset="0"/>
                <a:cs typeface="Times New Roman" panose="02020603050405020304" pitchFamily="18" charset="0"/>
              </a:rPr>
              <a:t>Mỗi </a:t>
            </a:r>
            <a:r>
              <a:rPr lang="vi-VN" sz="2800" b="0">
                <a:solidFill>
                  <a:schemeClr val="dk1"/>
                </a:solidFill>
                <a:latin typeface="Times New Roman" panose="02020603050405020304" pitchFamily="18" charset="0"/>
                <a:cs typeface="Times New Roman" panose="02020603050405020304" pitchFamily="18" charset="0"/>
              </a:rPr>
              <a:t>dân tộc có hệ thống các chữ cái của riêng mình để biểu diễn thông tin dưới dạng văn bản. Cùng 1 thông tin thì mỗi ngôn ngữ có cách viết khác nhau.</a:t>
            </a:r>
          </a:p>
        </p:txBody>
      </p:sp>
    </p:spTree>
    <p:extLst>
      <p:ext uri="{BB962C8B-B14F-4D97-AF65-F5344CB8AC3E}">
        <p14:creationId xmlns:p14="http://schemas.microsoft.com/office/powerpoint/2010/main" val="1388188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16">
            <a:extLst>
              <a:ext uri="{FF2B5EF4-FFF2-40B4-BE49-F238E27FC236}">
                <a16:creationId xmlns:a16="http://schemas.microsoft.com/office/drawing/2014/main" id="{72A2E609-B40B-4C38-83FB-306999FECE69}"/>
              </a:ext>
            </a:extLst>
          </p:cNvPr>
          <p:cNvSpPr/>
          <p:nvPr/>
        </p:nvSpPr>
        <p:spPr>
          <a:xfrm>
            <a:off x="1524000" y="435161"/>
            <a:ext cx="8686800" cy="2971800"/>
          </a:xfrm>
          <a:prstGeom prst="cloudCallout">
            <a:avLst>
              <a:gd name="adj1" fmla="val -54495"/>
              <a:gd name="adj2" fmla="val 38953"/>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a:spcBef>
                <a:spcPts val="1200"/>
              </a:spcBef>
              <a:spcAft>
                <a:spcPts val="1200"/>
              </a:spcAft>
            </a:pPr>
            <a:r>
              <a:rPr lang="en-US" sz="2800" smtClean="0">
                <a:solidFill>
                  <a:srgbClr val="FF3399"/>
                </a:solidFill>
                <a:latin typeface="Times New Roman" panose="02020603050405020304" pitchFamily="18" charset="0"/>
                <a:cs typeface="Times New Roman" panose="02020603050405020304" pitchFamily="18" charset="0"/>
              </a:rPr>
              <a:t>2.</a:t>
            </a:r>
            <a:r>
              <a:rPr lang="en-US" sz="2800" b="0" smtClean="0">
                <a:solidFill>
                  <a:schemeClr val="dk1"/>
                </a:solidFill>
                <a:latin typeface="Times New Roman" panose="02020603050405020304" pitchFamily="18" charset="0"/>
                <a:cs typeface="Times New Roman" panose="02020603050405020304" pitchFamily="18" charset="0"/>
              </a:rPr>
              <a:t> </a:t>
            </a:r>
            <a:r>
              <a:rPr lang="en-US" sz="2800" b="0">
                <a:solidFill>
                  <a:schemeClr val="dk1"/>
                </a:solidFill>
                <a:latin typeface="Times New Roman" panose="02020603050405020304" pitchFamily="18" charset="0"/>
                <a:cs typeface="Times New Roman" panose="02020603050405020304" pitchFamily="18" charset="0"/>
              </a:rPr>
              <a:t>Em hãy cho một ví dụ về dữ liệu thể hiện nhiều thông tin khác nhau. Tính toàn vẹn của thông tin được thể hiện như thế nào trong ví dụ này?</a:t>
            </a:r>
          </a:p>
        </p:txBody>
      </p:sp>
      <p:pic>
        <p:nvPicPr>
          <p:cNvPr id="3"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32657" y="5715000"/>
            <a:ext cx="128587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15</a:t>
            </a:fld>
            <a:endParaRPr lang="en-US" altLang="en-US"/>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47674" y1="77608" x2="47674" y2="77608"/>
                      </a14:backgroundRemoval>
                    </a14:imgEffect>
                  </a14:imgLayer>
                </a14:imgProps>
              </a:ext>
            </a:extLst>
          </a:blip>
          <a:srcRect l="28604" t="12170" r="26744" b="9944"/>
          <a:stretch/>
        </p:blipFill>
        <p:spPr>
          <a:xfrm>
            <a:off x="5181600" y="0"/>
            <a:ext cx="838200" cy="1012463"/>
          </a:xfrm>
          <a:prstGeom prst="rect">
            <a:avLst/>
          </a:prstGeom>
        </p:spPr>
      </p:pic>
      <p:sp>
        <p:nvSpPr>
          <p:cNvPr id="2" name="Rounded Rectangle 1"/>
          <p:cNvSpPr/>
          <p:nvPr/>
        </p:nvSpPr>
        <p:spPr>
          <a:xfrm>
            <a:off x="1654629" y="3424130"/>
            <a:ext cx="8730342" cy="3303032"/>
          </a:xfrm>
          <a:prstGeom prst="roundRect">
            <a:avLst/>
          </a:prstGeom>
        </p:spPr>
        <p:style>
          <a:lnRef idx="2">
            <a:schemeClr val="dk1"/>
          </a:lnRef>
          <a:fillRef idx="1">
            <a:schemeClr val="lt1"/>
          </a:fillRef>
          <a:effectRef idx="0">
            <a:schemeClr val="dk1"/>
          </a:effectRef>
          <a:fontRef idx="minor">
            <a:schemeClr val="dk1"/>
          </a:fontRef>
        </p:style>
        <p:txBody>
          <a:bodyPr wrap="square">
            <a:spAutoFit/>
          </a:bodyPr>
          <a:lstStyle/>
          <a:p>
            <a:pPr algn="just">
              <a:spcBef>
                <a:spcPts val="1200"/>
              </a:spcBef>
              <a:spcAft>
                <a:spcPts val="1200"/>
              </a:spcAft>
            </a:pPr>
            <a:r>
              <a:rPr lang="vi-VN" sz="2800">
                <a:solidFill>
                  <a:srgbClr val="008000"/>
                </a:solidFill>
                <a:latin typeface="+mj-lt"/>
              </a:rPr>
              <a:t>Lời giải:</a:t>
            </a:r>
          </a:p>
          <a:p>
            <a:pPr algn="just">
              <a:spcBef>
                <a:spcPts val="1200"/>
              </a:spcBef>
              <a:spcAft>
                <a:spcPts val="1200"/>
              </a:spcAft>
            </a:pPr>
            <a:r>
              <a:rPr lang="en-US" sz="2800" b="0" smtClean="0">
                <a:solidFill>
                  <a:schemeClr val="dk1"/>
                </a:solidFill>
                <a:latin typeface="Times New Roman" panose="02020603050405020304" pitchFamily="18" charset="0"/>
                <a:cs typeface="Times New Roman" panose="02020603050405020304" pitchFamily="18" charset="0"/>
              </a:rPr>
              <a:t>	</a:t>
            </a:r>
            <a:r>
              <a:rPr lang="vi-VN" sz="2800" b="0" smtClean="0">
                <a:solidFill>
                  <a:schemeClr val="dk1"/>
                </a:solidFill>
                <a:latin typeface="Times New Roman" panose="02020603050405020304" pitchFamily="18" charset="0"/>
                <a:cs typeface="Times New Roman" panose="02020603050405020304" pitchFamily="18" charset="0"/>
              </a:rPr>
              <a:t>Dữ </a:t>
            </a:r>
            <a:r>
              <a:rPr lang="vi-VN" sz="2800" b="0">
                <a:solidFill>
                  <a:schemeClr val="dk1"/>
                </a:solidFill>
                <a:latin typeface="Times New Roman" panose="02020603050405020304" pitchFamily="18" charset="0"/>
                <a:cs typeface="Times New Roman" panose="02020603050405020304" pitchFamily="18" charset="0"/>
              </a:rPr>
              <a:t>liệu “</a:t>
            </a:r>
            <a:r>
              <a:rPr lang="vi-VN" sz="2800" b="0" smtClean="0">
                <a:solidFill>
                  <a:schemeClr val="dk1"/>
                </a:solidFill>
                <a:latin typeface="Times New Roman" panose="02020603050405020304" pitchFamily="18" charset="0"/>
                <a:cs typeface="Times New Roman" panose="02020603050405020304" pitchFamily="18" charset="0"/>
              </a:rPr>
              <a:t>39</a:t>
            </a:r>
            <a:r>
              <a:rPr lang="en-US" sz="2800" b="0" baseline="30000" smtClean="0">
                <a:solidFill>
                  <a:schemeClr val="dk1"/>
                </a:solidFill>
                <a:latin typeface="Times New Roman" panose="02020603050405020304" pitchFamily="18" charset="0"/>
                <a:cs typeface="Times New Roman" panose="02020603050405020304" pitchFamily="18" charset="0"/>
              </a:rPr>
              <a:t>o</a:t>
            </a:r>
            <a:r>
              <a:rPr lang="vi-VN" sz="2800" b="0" smtClean="0">
                <a:solidFill>
                  <a:schemeClr val="dk1"/>
                </a:solidFill>
                <a:latin typeface="Times New Roman" panose="02020603050405020304" pitchFamily="18" charset="0"/>
                <a:cs typeface="Times New Roman" panose="02020603050405020304" pitchFamily="18" charset="0"/>
              </a:rPr>
              <a:t>C</a:t>
            </a:r>
            <a:r>
              <a:rPr lang="vi-VN" sz="2800" b="0">
                <a:solidFill>
                  <a:schemeClr val="dk1"/>
                </a:solidFill>
                <a:latin typeface="Times New Roman" panose="02020603050405020304" pitchFamily="18" charset="0"/>
                <a:cs typeface="Times New Roman" panose="02020603050405020304" pitchFamily="18" charset="0"/>
              </a:rPr>
              <a:t>” trong bộ dữ liệu về thời tiết mang thông tin “trời rất nóng”, nhưng trong bộ dữ liệu bệnh án lại mang thông tin “sốt cao”. Thông tin có tính toàn vẹn, nếu dữ liệu không đầy đủ thì </a:t>
            </a:r>
            <a:r>
              <a:rPr lang="vi-VN" sz="2800" b="0" smtClean="0">
                <a:solidFill>
                  <a:schemeClr val="dk1"/>
                </a:solidFill>
                <a:latin typeface="Times New Roman" panose="02020603050405020304" pitchFamily="18" charset="0"/>
                <a:cs typeface="Times New Roman" panose="02020603050405020304" pitchFamily="18" charset="0"/>
              </a:rPr>
              <a:t>không </a:t>
            </a:r>
            <a:r>
              <a:rPr lang="vi-VN" sz="2800" b="0">
                <a:solidFill>
                  <a:schemeClr val="dk1"/>
                </a:solidFill>
                <a:latin typeface="Times New Roman" panose="02020603050405020304" pitchFamily="18" charset="0"/>
                <a:cs typeface="Times New Roman" panose="02020603050405020304" pitchFamily="18" charset="0"/>
              </a:rPr>
              <a:t>xác định được chính xác thông tin hoặc làm sai lệch thông tin.</a:t>
            </a:r>
          </a:p>
        </p:txBody>
      </p:sp>
    </p:spTree>
    <p:extLst>
      <p:ext uri="{BB962C8B-B14F-4D97-AF65-F5344CB8AC3E}">
        <p14:creationId xmlns:p14="http://schemas.microsoft.com/office/powerpoint/2010/main" val="2982301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26">
            <a:extLst>
              <a:ext uri="{FF2B5EF4-FFF2-40B4-BE49-F238E27FC236}">
                <a16:creationId xmlns:a16="http://schemas.microsoft.com/office/drawing/2014/main" id="{E7C190F3-F57C-4D5D-BD4E-A355ED7C20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0821047" y="5684310"/>
            <a:ext cx="11858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Box 9">
            <a:extLst>
              <a:ext uri="{FF2B5EF4-FFF2-40B4-BE49-F238E27FC236}">
                <a16:creationId xmlns:a16="http://schemas.microsoft.com/office/drawing/2014/main" id="{FE37DDBA-3F2B-4DEB-8905-942DB19594AF}"/>
              </a:ext>
            </a:extLst>
          </p:cNvPr>
          <p:cNvSpPr txBox="1">
            <a:spLocks noChangeArrowheads="1"/>
          </p:cNvSpPr>
          <p:nvPr/>
        </p:nvSpPr>
        <p:spPr bwMode="auto">
          <a:xfrm>
            <a:off x="381000" y="401773"/>
            <a:ext cx="6973887" cy="646331"/>
          </a:xfrm>
          <a:prstGeom prst="rect">
            <a:avLst/>
          </a:prstGeom>
          <a:extLst/>
        </p:spPr>
        <p:txBody>
          <a:bodyPr wrap="square">
            <a:spAutoFit/>
          </a:bodyPr>
          <a:lstStyle>
            <a:defPPr>
              <a:defRPr lang="en-US"/>
            </a:defPPr>
            <a:lvl1pPr marL="0" marR="0" algn="just">
              <a:spcBef>
                <a:spcPts val="600"/>
              </a:spcBef>
              <a:spcAft>
                <a:spcPts val="600"/>
              </a:spcAft>
              <a:defRPr sz="2800" i="1">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defRPr>
            </a:lvl1pPr>
          </a:lstStyle>
          <a:p>
            <a:r>
              <a:rPr lang="en-US" sz="3600" i="0">
                <a:solidFill>
                  <a:srgbClr val="0070C0"/>
                </a:solidFill>
              </a:rPr>
              <a:t>2. Đơn vị lưu trữ dữ liệu </a:t>
            </a:r>
          </a:p>
        </p:txBody>
      </p:sp>
      <p:sp>
        <p:nvSpPr>
          <p:cNvPr id="13" name="TextBox 12">
            <a:extLst>
              <a:ext uri="{FF2B5EF4-FFF2-40B4-BE49-F238E27FC236}">
                <a16:creationId xmlns:a16="http://schemas.microsoft.com/office/drawing/2014/main" id="{56C4B5A3-067D-4CF0-AAD1-64ECAF6C71A7}"/>
              </a:ext>
            </a:extLst>
          </p:cNvPr>
          <p:cNvSpPr txBox="1"/>
          <p:nvPr/>
        </p:nvSpPr>
        <p:spPr>
          <a:xfrm>
            <a:off x="683454" y="1447800"/>
            <a:ext cx="10763181" cy="4462760"/>
          </a:xfrm>
          <a:prstGeom prst="rect">
            <a:avLst/>
          </a:prstGeom>
        </p:spPr>
        <p:txBody>
          <a:bodyPr wrap="square">
            <a:spAutoFit/>
          </a:bodyPr>
          <a:lstStyle>
            <a:defPPr>
              <a:defRPr lang="en-US"/>
            </a:defPPr>
            <a:lvl1pPr marL="0" marR="0" algn="just">
              <a:spcBef>
                <a:spcPts val="600"/>
              </a:spcBef>
              <a:spcAft>
                <a:spcPts val="600"/>
              </a:spcAft>
              <a:defRPr sz="2800" i="1">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defRPr>
            </a:lvl1pPr>
          </a:lstStyle>
          <a:p>
            <a:pPr>
              <a:spcBef>
                <a:spcPts val="1200"/>
              </a:spcBef>
              <a:spcAft>
                <a:spcPts val="1200"/>
              </a:spcAft>
            </a:pPr>
            <a:r>
              <a:rPr lang="en-US" b="0" i="0">
                <a:solidFill>
                  <a:schemeClr val="tx1"/>
                </a:solidFill>
              </a:rPr>
              <a:t>- Máy tính không truy cập trong bộ nhớ tới từng bit mà truy cập theo từng nhóm bit. Nghĩa gốc của </a:t>
            </a:r>
            <a:r>
              <a:rPr lang="en-US" b="0">
                <a:solidFill>
                  <a:srgbClr val="FF3399"/>
                </a:solidFill>
              </a:rPr>
              <a:t>“byte” là một đơn vị dữ liệu </a:t>
            </a:r>
            <a:r>
              <a:rPr lang="en-US" b="0" i="0">
                <a:solidFill>
                  <a:schemeClr val="tx1"/>
                </a:solidFill>
              </a:rPr>
              <a:t>dưới dạng một dãy các bit có độ dài nhỏ nhất có thể truy cập được.</a:t>
            </a:r>
          </a:p>
          <a:p>
            <a:pPr>
              <a:spcBef>
                <a:spcPts val="1200"/>
              </a:spcBef>
              <a:spcAft>
                <a:spcPts val="1200"/>
              </a:spcAft>
            </a:pPr>
            <a:r>
              <a:rPr lang="en-US" b="0" i="0">
                <a:solidFill>
                  <a:schemeClr val="tx1"/>
                </a:solidFill>
              </a:rPr>
              <a:t>- Các máy tính ngày nay đều tổ chức bộ nhớ trong thành những đơn vị lưu trữ có độ dài bằng bội của byte như 2, 4 hay 8 byte.</a:t>
            </a:r>
          </a:p>
          <a:p>
            <a:pPr>
              <a:spcBef>
                <a:spcPts val="1200"/>
              </a:spcBef>
              <a:spcAft>
                <a:spcPts val="1200"/>
              </a:spcAft>
            </a:pPr>
            <a:r>
              <a:rPr lang="en-US" b="0" i="0">
                <a:solidFill>
                  <a:schemeClr val="tx1"/>
                </a:solidFill>
              </a:rPr>
              <a:t>- Byte là đơn vị đo lượng lưu trữ dữ liệu (thường được gọi là đơn vị lưu trữ thông tin)</a:t>
            </a:r>
          </a:p>
          <a:p>
            <a:pPr>
              <a:spcBef>
                <a:spcPts val="1200"/>
              </a:spcBef>
              <a:spcAft>
                <a:spcPts val="1200"/>
              </a:spcAft>
            </a:pPr>
            <a:r>
              <a:rPr lang="en-US" b="0" i="0">
                <a:solidFill>
                  <a:schemeClr val="tx1"/>
                </a:solidFill>
              </a:rPr>
              <a:t>- Các đơn vị đo dữ liệu hơn kém nhau </a:t>
            </a:r>
            <a:r>
              <a:rPr lang="en-US" b="0" i="0" smtClean="0">
                <a:solidFill>
                  <a:schemeClr val="tx1"/>
                </a:solidFill>
              </a:rPr>
              <a:t>2</a:t>
            </a:r>
            <a:r>
              <a:rPr lang="en-US" b="0" i="0" baseline="30000" smtClean="0">
                <a:solidFill>
                  <a:schemeClr val="tx1"/>
                </a:solidFill>
              </a:rPr>
              <a:t>10</a:t>
            </a:r>
            <a:r>
              <a:rPr lang="en-US" b="0" i="0" smtClean="0">
                <a:solidFill>
                  <a:schemeClr val="tx1"/>
                </a:solidFill>
              </a:rPr>
              <a:t> </a:t>
            </a:r>
            <a:r>
              <a:rPr lang="en-US" b="0" i="0">
                <a:solidFill>
                  <a:schemeClr val="tx1"/>
                </a:solidFill>
              </a:rPr>
              <a:t>= 1024 lần</a:t>
            </a:r>
          </a:p>
        </p:txBody>
      </p:sp>
      <p:sp>
        <p:nvSpPr>
          <p:cNvPr id="4" name="Slide Number Placeholder 3"/>
          <p:cNvSpPr>
            <a:spLocks noGrp="1"/>
          </p:cNvSpPr>
          <p:nvPr>
            <p:ph type="sldNum" sz="quarter" idx="12"/>
          </p:nvPr>
        </p:nvSpPr>
        <p:spPr/>
        <p:txBody>
          <a:bodyPr/>
          <a:lstStyle/>
          <a:p>
            <a:pPr>
              <a:defRPr/>
            </a:pPr>
            <a:fld id="{73A23075-486E-4589-8B87-5588153A125F}" type="slidenum">
              <a:rPr lang="en-US" altLang="en-US" smtClean="0"/>
              <a:pPr>
                <a:defRPr/>
              </a:pPr>
              <a:t>16</a:t>
            </a:fld>
            <a:endParaRPr lang="en-US" altLang="en-US"/>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barn(inVertical)">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barn(inVertical)">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barn(inVertical)">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barn(inVertical)">
                                      <p:cBhvr>
                                        <p:cTn id="22" dur="500"/>
                                        <p:tgtEl>
                                          <p:spTgt spid="1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26">
            <a:extLst>
              <a:ext uri="{FF2B5EF4-FFF2-40B4-BE49-F238E27FC236}">
                <a16:creationId xmlns:a16="http://schemas.microsoft.com/office/drawing/2014/main" id="{E7C190F3-F57C-4D5D-BD4E-A355ED7C200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69" y="5812345"/>
            <a:ext cx="1185862"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9" name="TextBox 9">
            <a:extLst>
              <a:ext uri="{FF2B5EF4-FFF2-40B4-BE49-F238E27FC236}">
                <a16:creationId xmlns:a16="http://schemas.microsoft.com/office/drawing/2014/main" id="{FE37DDBA-3F2B-4DEB-8905-942DB19594AF}"/>
              </a:ext>
            </a:extLst>
          </p:cNvPr>
          <p:cNvSpPr txBox="1">
            <a:spLocks noChangeArrowheads="1"/>
          </p:cNvSpPr>
          <p:nvPr/>
        </p:nvSpPr>
        <p:spPr bwMode="auto">
          <a:xfrm>
            <a:off x="2362200" y="304800"/>
            <a:ext cx="7162800" cy="523220"/>
          </a:xfrm>
          <a:prstGeom prst="rect">
            <a:avLst/>
          </a:prstGeom>
          <a:extLst/>
        </p:spPr>
        <p:txBody>
          <a:bodyPr wrap="square">
            <a:spAutoFit/>
          </a:bodyPr>
          <a:lstStyle>
            <a:defPPr>
              <a:defRPr lang="en-US"/>
            </a:defPPr>
            <a:lvl1pPr marL="0" marR="0" algn="just">
              <a:spcBef>
                <a:spcPts val="600"/>
              </a:spcBef>
              <a:spcAft>
                <a:spcPts val="600"/>
              </a:spcAft>
              <a:defRPr sz="2800" i="1">
                <a:solidFill>
                  <a:schemeClr val="accent2">
                    <a:lumMod val="75000"/>
                  </a:schemeClr>
                </a:solidFill>
                <a:latin typeface="Times New Roman" panose="02020603050405020304" pitchFamily="18" charset="0"/>
                <a:ea typeface="Times New Roman" panose="02020603050405020304" pitchFamily="18" charset="0"/>
                <a:cs typeface="Times New Roman" panose="02020603050405020304" pitchFamily="18" charset="0"/>
              </a:defRPr>
            </a:lvl1pPr>
          </a:lstStyle>
          <a:p>
            <a:pPr algn="ctr"/>
            <a:r>
              <a:rPr lang="en-US" i="0"/>
              <a:t>- Bảng các đơn vị lưu trữ dữ liệu</a:t>
            </a:r>
          </a:p>
        </p:txBody>
      </p:sp>
      <p:graphicFrame>
        <p:nvGraphicFramePr>
          <p:cNvPr id="2" name="Table 1"/>
          <p:cNvGraphicFramePr>
            <a:graphicFrameLocks noGrp="1"/>
          </p:cNvGraphicFramePr>
          <p:nvPr>
            <p:extLst>
              <p:ext uri="{D42A27DB-BD31-4B8C-83A1-F6EECF244321}">
                <p14:modId xmlns:p14="http://schemas.microsoft.com/office/powerpoint/2010/main" val="1892416579"/>
              </p:ext>
            </p:extLst>
          </p:nvPr>
        </p:nvGraphicFramePr>
        <p:xfrm>
          <a:off x="2667000" y="1088771"/>
          <a:ext cx="6705599" cy="5632704"/>
        </p:xfrm>
        <a:graphic>
          <a:graphicData uri="http://schemas.openxmlformats.org/drawingml/2006/table">
            <a:tbl>
              <a:tblPr firstRow="1" bandRow="1">
                <a:tableStyleId>{5C22544A-7EE6-4342-B048-85BDC9FD1C3A}</a:tableStyleId>
              </a:tblPr>
              <a:tblGrid>
                <a:gridCol w="1692082">
                  <a:extLst>
                    <a:ext uri="{9D8B030D-6E8A-4147-A177-3AD203B41FA5}">
                      <a16:colId xmlns:a16="http://schemas.microsoft.com/office/drawing/2014/main" val="3616611217"/>
                    </a:ext>
                  </a:extLst>
                </a:gridCol>
                <a:gridCol w="1904739">
                  <a:extLst>
                    <a:ext uri="{9D8B030D-6E8A-4147-A177-3AD203B41FA5}">
                      <a16:colId xmlns:a16="http://schemas.microsoft.com/office/drawing/2014/main" val="1701423329"/>
                    </a:ext>
                  </a:extLst>
                </a:gridCol>
                <a:gridCol w="3108778">
                  <a:extLst>
                    <a:ext uri="{9D8B030D-6E8A-4147-A177-3AD203B41FA5}">
                      <a16:colId xmlns:a16="http://schemas.microsoft.com/office/drawing/2014/main" val="3838118155"/>
                    </a:ext>
                  </a:extLst>
                </a:gridCol>
              </a:tblGrid>
              <a:tr h="365438">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Đơn vị</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Kí hiệu</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Lượng dữ liệu</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1431596991"/>
                  </a:ext>
                </a:extLst>
              </a:tr>
              <a:tr h="365438">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Bit</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Bit</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1 bit</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249137953"/>
                  </a:ext>
                </a:extLst>
              </a:tr>
              <a:tr h="360612">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B (Byte)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8 bit</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7240367"/>
                  </a:ext>
                </a:extLst>
              </a:tr>
              <a:tr h="360612">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Kil</a:t>
                      </a:r>
                      <a:r>
                        <a:rPr lang="en-US" sz="2400">
                          <a:effectLst/>
                          <a:latin typeface="Times New Roman" panose="02020603050405020304" pitchFamily="18" charset="0"/>
                          <a:cs typeface="Times New Roman" panose="02020603050405020304" pitchFamily="18" charset="0"/>
                        </a:rPr>
                        <a:t>o</a:t>
                      </a:r>
                      <a:r>
                        <a:rPr lang="vi-VN" sz="2400">
                          <a:effectLst/>
                          <a:latin typeface="Times New Roman" panose="02020603050405020304" pitchFamily="18" charset="0"/>
                          <a:cs typeface="Times New Roman" panose="02020603050405020304" pitchFamily="18" charset="0"/>
                        </a:rPr>
                        <a:t>b</a:t>
                      </a:r>
                      <a:r>
                        <a:rPr lang="en-US" sz="2400">
                          <a:effectLst/>
                          <a:latin typeface="Times New Roman" panose="02020603050405020304" pitchFamily="18" charset="0"/>
                          <a:cs typeface="Times New Roman" panose="02020603050405020304" pitchFamily="18" charset="0"/>
                        </a:rPr>
                        <a:t>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KB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3916339514"/>
                  </a:ext>
                </a:extLst>
              </a:tr>
              <a:tr h="365116">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Megabyte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MB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en-US" sz="2400">
                          <a:effectLst/>
                          <a:latin typeface="Times New Roman" panose="02020603050405020304" pitchFamily="18" charset="0"/>
                          <a:cs typeface="Times New Roman" panose="02020603050405020304" pitchFamily="18" charset="0"/>
                        </a:rPr>
                        <a:t>K</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005079335"/>
                  </a:ext>
                </a:extLst>
              </a:tr>
              <a:tr h="365116">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Gigabyte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GB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en-US" sz="2400">
                          <a:effectLst/>
                          <a:latin typeface="Times New Roman" panose="02020603050405020304" pitchFamily="18" charset="0"/>
                          <a:cs typeface="Times New Roman" panose="02020603050405020304" pitchFamily="18" charset="0"/>
                        </a:rPr>
                        <a:t>M</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751717079"/>
                  </a:ext>
                </a:extLst>
              </a:tr>
              <a:tr h="365116">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Tera</a:t>
                      </a:r>
                      <a:r>
                        <a:rPr lang="en-US" sz="2400">
                          <a:effectLst/>
                          <a:latin typeface="Times New Roman" panose="02020603050405020304" pitchFamily="18" charset="0"/>
                          <a:cs typeface="Times New Roman" panose="02020603050405020304" pitchFamily="18" charset="0"/>
                        </a:rPr>
                        <a:t>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en-US" sz="2400">
                          <a:effectLst/>
                          <a:latin typeface="Times New Roman" panose="02020603050405020304" pitchFamily="18" charset="0"/>
                          <a:cs typeface="Times New Roman" panose="02020603050405020304" pitchFamily="18" charset="0"/>
                        </a:rPr>
                        <a:t>G</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428120442"/>
                  </a:ext>
                </a:extLst>
              </a:tr>
              <a:tr h="365116">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Petabyte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PB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en-US" sz="2400">
                          <a:effectLst/>
                          <a:latin typeface="Times New Roman" panose="02020603050405020304" pitchFamily="18" charset="0"/>
                          <a:cs typeface="Times New Roman" panose="02020603050405020304" pitchFamily="18" charset="0"/>
                        </a:rPr>
                        <a:t>T</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584356251"/>
                  </a:ext>
                </a:extLst>
              </a:tr>
              <a:tr h="365116">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Exabyte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EB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en-US" sz="2400">
                          <a:effectLst/>
                          <a:latin typeface="Times New Roman" panose="02020603050405020304" pitchFamily="18" charset="0"/>
                          <a:cs typeface="Times New Roman" panose="02020603050405020304" pitchFamily="18" charset="0"/>
                        </a:rPr>
                        <a:t>P</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07735910"/>
                  </a:ext>
                </a:extLst>
              </a:tr>
              <a:tr h="365116">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Zettabyte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ZB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en-US" sz="2400">
                          <a:effectLst/>
                          <a:latin typeface="Times New Roman" panose="02020603050405020304" pitchFamily="18" charset="0"/>
                          <a:cs typeface="Times New Roman" panose="02020603050405020304" pitchFamily="18" charset="0"/>
                        </a:rPr>
                        <a:t>E</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3756303"/>
                  </a:ext>
                </a:extLst>
              </a:tr>
              <a:tr h="365116">
                <a:tc>
                  <a:txBody>
                    <a:bodyPr/>
                    <a:lstStyle/>
                    <a:p>
                      <a:pPr marL="0" marR="0" algn="ctr">
                        <a:lnSpc>
                          <a:spcPct val="115000"/>
                        </a:lnSpc>
                        <a:spcBef>
                          <a:spcPts val="0"/>
                        </a:spcBef>
                        <a:spcAft>
                          <a:spcPts val="0"/>
                        </a:spcAft>
                      </a:pPr>
                      <a:r>
                        <a:rPr lang="en-US" sz="2400">
                          <a:effectLst/>
                          <a:latin typeface="Times New Roman" panose="02020603050405020304" pitchFamily="18" charset="0"/>
                          <a:cs typeface="Times New Roman" panose="02020603050405020304" pitchFamily="18" charset="0"/>
                        </a:rPr>
                        <a:t>Yottabyte</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0" marR="0" marT="0" marB="0"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YB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nchor="ctr"/>
                </a:tc>
                <a:tc>
                  <a:txBody>
                    <a:bodyPr/>
                    <a:lstStyle/>
                    <a:p>
                      <a:pPr marL="0" marR="0" algn="ctr">
                        <a:lnSpc>
                          <a:spcPct val="115000"/>
                        </a:lnSpc>
                        <a:spcBef>
                          <a:spcPts val="0"/>
                        </a:spcBef>
                        <a:spcAft>
                          <a:spcPts val="0"/>
                        </a:spcAft>
                      </a:pPr>
                      <a:r>
                        <a:rPr lang="vi-VN" sz="2400">
                          <a:effectLst/>
                          <a:latin typeface="Times New Roman" panose="02020603050405020304" pitchFamily="18" charset="0"/>
                          <a:cs typeface="Times New Roman" panose="02020603050405020304" pitchFamily="18" charset="0"/>
                        </a:rPr>
                        <a:t>2</a:t>
                      </a:r>
                      <a:r>
                        <a:rPr lang="vi-VN" sz="2400" baseline="30000">
                          <a:effectLst/>
                          <a:latin typeface="Times New Roman" panose="02020603050405020304" pitchFamily="18" charset="0"/>
                          <a:cs typeface="Times New Roman" panose="02020603050405020304" pitchFamily="18" charset="0"/>
                        </a:rPr>
                        <a:t>10 </a:t>
                      </a:r>
                      <a:r>
                        <a:rPr lang="en-US" sz="2400">
                          <a:effectLst/>
                          <a:latin typeface="Times New Roman" panose="02020603050405020304" pitchFamily="18" charset="0"/>
                          <a:cs typeface="Times New Roman" panose="02020603050405020304" pitchFamily="18" charset="0"/>
                        </a:rPr>
                        <a:t>Z</a:t>
                      </a:r>
                      <a:r>
                        <a:rPr lang="vi-VN" sz="2400">
                          <a:effectLst/>
                          <a:latin typeface="Times New Roman" panose="02020603050405020304" pitchFamily="18" charset="0"/>
                          <a:cs typeface="Times New Roman" panose="02020603050405020304" pitchFamily="18" charset="0"/>
                        </a:rPr>
                        <a:t>B</a:t>
                      </a:r>
                      <a:endParaRPr lang="en-US" sz="24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2815667584"/>
                  </a:ext>
                </a:extLst>
              </a:tr>
            </a:tbl>
          </a:graphicData>
        </a:graphic>
      </p:graphicFrame>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17</a:t>
            </a:fld>
            <a:endParaRPr lang="en-US" altLang="en-US"/>
          </a:p>
        </p:txBody>
      </p:sp>
    </p:spTree>
    <p:custDataLst>
      <p:tags r:id="rId1"/>
    </p:custDataLst>
    <p:extLst>
      <p:ext uri="{BB962C8B-B14F-4D97-AF65-F5344CB8AC3E}">
        <p14:creationId xmlns:p14="http://schemas.microsoft.com/office/powerpoint/2010/main" val="3119339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16">
            <a:extLst>
              <a:ext uri="{FF2B5EF4-FFF2-40B4-BE49-F238E27FC236}">
                <a16:creationId xmlns:a16="http://schemas.microsoft.com/office/drawing/2014/main" id="{72A2E609-B40B-4C38-83FB-306999FECE69}"/>
              </a:ext>
            </a:extLst>
          </p:cNvPr>
          <p:cNvSpPr/>
          <p:nvPr/>
        </p:nvSpPr>
        <p:spPr>
          <a:xfrm>
            <a:off x="2362200" y="228600"/>
            <a:ext cx="8686800" cy="4724400"/>
          </a:xfrm>
          <a:prstGeom prst="cloudCallout">
            <a:avLst>
              <a:gd name="adj1" fmla="val -59680"/>
              <a:gd name="adj2" fmla="val 55742"/>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a:spcBef>
                <a:spcPts val="1200"/>
              </a:spcBef>
              <a:spcAft>
                <a:spcPts val="1200"/>
              </a:spcAft>
            </a:pPr>
            <a:r>
              <a:rPr lang="en-US" sz="2800" smtClean="0">
                <a:solidFill>
                  <a:srgbClr val="FF3399"/>
                </a:solidFill>
                <a:latin typeface="Times New Roman" panose="02020603050405020304" pitchFamily="18" charset="0"/>
                <a:cs typeface="Times New Roman" panose="02020603050405020304" pitchFamily="18" charset="0"/>
              </a:rPr>
              <a:t>1</a:t>
            </a:r>
            <a:r>
              <a:rPr lang="en-US" sz="2800">
                <a:solidFill>
                  <a:srgbClr val="FF3399"/>
                </a:solidFill>
                <a:latin typeface="Times New Roman" panose="02020603050405020304" pitchFamily="18" charset="0"/>
                <a:cs typeface="Times New Roman" panose="02020603050405020304" pitchFamily="18" charset="0"/>
              </a:rPr>
              <a:t>. </a:t>
            </a:r>
            <a:r>
              <a:rPr lang="en-US" sz="2800">
                <a:latin typeface="Times New Roman" panose="02020603050405020304" pitchFamily="18" charset="0"/>
                <a:cs typeface="Times New Roman" panose="02020603050405020304" pitchFamily="18" charset="0"/>
              </a:rPr>
              <a:t>Định nghĩa nào về Byte là đúng?</a:t>
            </a:r>
          </a:p>
          <a:p>
            <a:pPr algn="just">
              <a:spcBef>
                <a:spcPts val="1200"/>
              </a:spcBef>
              <a:spcAft>
                <a:spcPts val="1200"/>
              </a:spcAft>
            </a:pPr>
            <a:r>
              <a:rPr lang="fr-FR" sz="2800" b="0">
                <a:latin typeface="Times New Roman" panose="02020603050405020304" pitchFamily="18" charset="0"/>
                <a:cs typeface="Times New Roman" panose="02020603050405020304" pitchFamily="18" charset="0"/>
              </a:rPr>
              <a:t>a) Là một kí tự</a:t>
            </a:r>
            <a:endParaRPr lang="en-US" sz="2800" b="0">
              <a:latin typeface="Times New Roman" panose="02020603050405020304" pitchFamily="18" charset="0"/>
              <a:cs typeface="Times New Roman" panose="02020603050405020304" pitchFamily="18" charset="0"/>
            </a:endParaRPr>
          </a:p>
          <a:p>
            <a:pPr algn="just">
              <a:spcBef>
                <a:spcPts val="1200"/>
              </a:spcBef>
              <a:spcAft>
                <a:spcPts val="1200"/>
              </a:spcAft>
            </a:pPr>
            <a:r>
              <a:rPr lang="fr-FR" sz="2800" b="0">
                <a:latin typeface="Times New Roman" panose="02020603050405020304" pitchFamily="18" charset="0"/>
                <a:cs typeface="Times New Roman" panose="02020603050405020304" pitchFamily="18" charset="0"/>
              </a:rPr>
              <a:t>b) Là đơn vị dữ liệu 8 bit</a:t>
            </a:r>
            <a:endParaRPr lang="en-US" sz="2800" b="0">
              <a:latin typeface="Times New Roman" panose="02020603050405020304" pitchFamily="18" charset="0"/>
              <a:cs typeface="Times New Roman" panose="02020603050405020304" pitchFamily="18" charset="0"/>
            </a:endParaRPr>
          </a:p>
          <a:p>
            <a:pPr algn="just">
              <a:spcBef>
                <a:spcPts val="1200"/>
              </a:spcBef>
              <a:spcAft>
                <a:spcPts val="1200"/>
              </a:spcAft>
            </a:pPr>
            <a:r>
              <a:rPr lang="fr-FR" sz="2800" b="0">
                <a:latin typeface="Times New Roman" panose="02020603050405020304" pitchFamily="18" charset="0"/>
                <a:cs typeface="Times New Roman" panose="02020603050405020304" pitchFamily="18" charset="0"/>
              </a:rPr>
              <a:t>c) Là đơn vị đo tốc độ của máy tính</a:t>
            </a:r>
            <a:endParaRPr lang="en-US" sz="2800" b="0">
              <a:latin typeface="Times New Roman" panose="02020603050405020304" pitchFamily="18" charset="0"/>
              <a:cs typeface="Times New Roman" panose="02020603050405020304" pitchFamily="18" charset="0"/>
            </a:endParaRPr>
          </a:p>
          <a:p>
            <a:pPr algn="just">
              <a:spcBef>
                <a:spcPts val="1200"/>
              </a:spcBef>
              <a:spcAft>
                <a:spcPts val="1200"/>
              </a:spcAft>
            </a:pPr>
            <a:r>
              <a:rPr lang="fr-FR" sz="2800" b="0">
                <a:latin typeface="Times New Roman" panose="02020603050405020304" pitchFamily="18" charset="0"/>
                <a:cs typeface="Times New Roman" panose="02020603050405020304" pitchFamily="18" charset="0"/>
              </a:rPr>
              <a:t>d) Là một dãy 8 chữ </a:t>
            </a:r>
            <a:r>
              <a:rPr lang="fr-FR" sz="2800" b="0" smtClean="0">
                <a:latin typeface="Times New Roman" panose="02020603050405020304" pitchFamily="18" charset="0"/>
                <a:cs typeface="Times New Roman" panose="02020603050405020304" pitchFamily="18" charset="0"/>
              </a:rPr>
              <a:t>số</a:t>
            </a:r>
            <a:endParaRPr lang="en-US" sz="2800" b="0">
              <a:latin typeface="Times New Roman" panose="02020603050405020304" pitchFamily="18" charset="0"/>
              <a:cs typeface="Times New Roman" panose="02020603050405020304" pitchFamily="18" charset="0"/>
            </a:endParaRPr>
          </a:p>
        </p:txBody>
      </p:sp>
      <p:pic>
        <p:nvPicPr>
          <p:cNvPr id="3"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7" y="5029200"/>
            <a:ext cx="2057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18</a:t>
            </a:fld>
            <a:endParaRPr lang="en-US" altLang="en-US"/>
          </a:p>
        </p:txBody>
      </p:sp>
      <p:pic>
        <p:nvPicPr>
          <p:cNvPr id="5" name="Picture 4"/>
          <p:cNvPicPr>
            <a:picLocks noChangeAspect="1"/>
          </p:cNvPicPr>
          <p:nvPr/>
        </p:nvPicPr>
        <p:blipFill rotWithShape="1">
          <a:blip r:embed="rId3">
            <a:extLst/>
          </a:blip>
          <a:srcRect l="28604" t="12170" r="26744" b="9944"/>
          <a:stretch/>
        </p:blipFill>
        <p:spPr>
          <a:xfrm>
            <a:off x="2328081" y="457200"/>
            <a:ext cx="838200" cy="1012463"/>
          </a:xfrm>
          <a:prstGeom prst="rect">
            <a:avLst/>
          </a:prstGeom>
        </p:spPr>
      </p:pic>
      <p:pic>
        <p:nvPicPr>
          <p:cNvPr id="7" name="Picture 6"/>
          <p:cNvPicPr>
            <a:picLocks noChangeAspect="1"/>
          </p:cNvPicPr>
          <p:nvPr/>
        </p:nvPicPr>
        <p:blipFill>
          <a:blip r:embed="rId4">
            <a:extLst>
              <a:ext uri="{BEBA8EAE-BF5A-486C-A8C5-ECC9F3942E4B}">
                <a14:imgProps xmlns:a14="http://schemas.microsoft.com/office/drawing/2010/main">
                  <a14:imgLayer r:embed="rId5">
                    <a14:imgEffect>
                      <a14:backgroundRemoval t="0" b="98222" l="1000" r="98222"/>
                    </a14:imgEffect>
                  </a14:imgLayer>
                </a14:imgProps>
              </a:ext>
            </a:extLst>
          </a:blip>
          <a:stretch>
            <a:fillRect/>
          </a:stretch>
        </p:blipFill>
        <p:spPr>
          <a:xfrm>
            <a:off x="2971800" y="1909549"/>
            <a:ext cx="681251" cy="681251"/>
          </a:xfrm>
          <a:prstGeom prst="rect">
            <a:avLst/>
          </a:prstGeom>
        </p:spPr>
      </p:pic>
    </p:spTree>
    <p:extLst>
      <p:ext uri="{BB962C8B-B14F-4D97-AF65-F5344CB8AC3E}">
        <p14:creationId xmlns:p14="http://schemas.microsoft.com/office/powerpoint/2010/main" val="2491972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16">
            <a:extLst>
              <a:ext uri="{FF2B5EF4-FFF2-40B4-BE49-F238E27FC236}">
                <a16:creationId xmlns:a16="http://schemas.microsoft.com/office/drawing/2014/main" id="{72A2E609-B40B-4C38-83FB-306999FECE69}"/>
              </a:ext>
            </a:extLst>
          </p:cNvPr>
          <p:cNvSpPr/>
          <p:nvPr/>
        </p:nvSpPr>
        <p:spPr>
          <a:xfrm>
            <a:off x="990600" y="152401"/>
            <a:ext cx="11049000" cy="2057399"/>
          </a:xfrm>
          <a:prstGeom prst="cloudCallout">
            <a:avLst>
              <a:gd name="adj1" fmla="val -54495"/>
              <a:gd name="adj2" fmla="val 38953"/>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a:spcBef>
                <a:spcPts val="1200"/>
              </a:spcBef>
              <a:spcAft>
                <a:spcPts val="1200"/>
              </a:spcAft>
            </a:pPr>
            <a:r>
              <a:rPr lang="fr-FR" sz="2800" smtClean="0">
                <a:solidFill>
                  <a:srgbClr val="FF3399"/>
                </a:solidFill>
                <a:latin typeface="Times New Roman" panose="02020603050405020304" pitchFamily="18" charset="0"/>
                <a:cs typeface="Times New Roman" panose="02020603050405020304" pitchFamily="18" charset="0"/>
              </a:rPr>
              <a:t>2</a:t>
            </a:r>
            <a:r>
              <a:rPr lang="fr-FR" sz="2800">
                <a:solidFill>
                  <a:srgbClr val="FF3399"/>
                </a:solidFill>
                <a:latin typeface="Times New Roman" panose="02020603050405020304" pitchFamily="18" charset="0"/>
                <a:cs typeface="Times New Roman" panose="02020603050405020304" pitchFamily="18" charset="0"/>
              </a:rPr>
              <a:t>. </a:t>
            </a:r>
            <a:r>
              <a:rPr lang="fr-FR" sz="2800">
                <a:solidFill>
                  <a:schemeClr val="tx2"/>
                </a:solidFill>
                <a:latin typeface="Times New Roman" panose="02020603050405020304" pitchFamily="18" charset="0"/>
                <a:cs typeface="Times New Roman" panose="02020603050405020304" pitchFamily="18" charset="0"/>
              </a:rPr>
              <a:t>Quy đổi các lượng tin sau ra KB</a:t>
            </a:r>
            <a:endParaRPr lang="en-US" sz="2800">
              <a:solidFill>
                <a:schemeClr val="tx2"/>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en-US" sz="2800" b="0">
                <a:solidFill>
                  <a:schemeClr val="tx2"/>
                </a:solidFill>
                <a:latin typeface="Times New Roman" panose="02020603050405020304" pitchFamily="18" charset="0"/>
                <a:cs typeface="Times New Roman" panose="02020603050405020304" pitchFamily="18" charset="0"/>
              </a:rPr>
              <a:t>a) 3 </a:t>
            </a:r>
            <a:r>
              <a:rPr lang="en-US" sz="2800" b="0" smtClean="0">
                <a:solidFill>
                  <a:schemeClr val="tx2"/>
                </a:solidFill>
                <a:latin typeface="Times New Roman" panose="02020603050405020304" pitchFamily="18" charset="0"/>
                <a:cs typeface="Times New Roman" panose="02020603050405020304" pitchFamily="18" charset="0"/>
              </a:rPr>
              <a:t>MB		b</a:t>
            </a:r>
            <a:r>
              <a:rPr lang="en-US" sz="2800" b="0">
                <a:solidFill>
                  <a:schemeClr val="tx2"/>
                </a:solidFill>
                <a:latin typeface="Times New Roman" panose="02020603050405020304" pitchFamily="18" charset="0"/>
                <a:cs typeface="Times New Roman" panose="02020603050405020304" pitchFamily="18" charset="0"/>
              </a:rPr>
              <a:t>) 2 </a:t>
            </a:r>
            <a:r>
              <a:rPr lang="en-US" sz="2800" b="0" smtClean="0">
                <a:solidFill>
                  <a:schemeClr val="tx2"/>
                </a:solidFill>
                <a:latin typeface="Times New Roman" panose="02020603050405020304" pitchFamily="18" charset="0"/>
                <a:cs typeface="Times New Roman" panose="02020603050405020304" pitchFamily="18" charset="0"/>
              </a:rPr>
              <a:t>GB		c</a:t>
            </a:r>
            <a:r>
              <a:rPr lang="en-US" sz="2800" b="0">
                <a:solidFill>
                  <a:schemeClr val="tx2"/>
                </a:solidFill>
                <a:latin typeface="Times New Roman" panose="02020603050405020304" pitchFamily="18" charset="0"/>
                <a:cs typeface="Times New Roman" panose="02020603050405020304" pitchFamily="18" charset="0"/>
              </a:rPr>
              <a:t>) 2048 B</a:t>
            </a:r>
          </a:p>
        </p:txBody>
      </p:sp>
      <p:pic>
        <p:nvPicPr>
          <p:cNvPr id="3"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7" y="5029200"/>
            <a:ext cx="2057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19</a:t>
            </a:fld>
            <a:endParaRPr lang="en-US" altLang="en-US"/>
          </a:p>
        </p:txBody>
      </p:sp>
      <p:pic>
        <p:nvPicPr>
          <p:cNvPr id="7" name="Picture 6"/>
          <p:cNvPicPr>
            <a:picLocks noChangeAspect="1"/>
          </p:cNvPicPr>
          <p:nvPr/>
        </p:nvPicPr>
        <p:blipFill rotWithShape="1">
          <a:blip r:embed="rId3">
            <a:extLst/>
          </a:blip>
          <a:srcRect l="28604" t="12170" r="26744" b="9944"/>
          <a:stretch/>
        </p:blipFill>
        <p:spPr>
          <a:xfrm>
            <a:off x="1670957" y="181147"/>
            <a:ext cx="838200" cy="1012463"/>
          </a:xfrm>
          <a:prstGeom prst="rect">
            <a:avLst/>
          </a:prstGeom>
        </p:spPr>
      </p:pic>
      <p:sp>
        <p:nvSpPr>
          <p:cNvPr id="5" name="Rectangle 4"/>
          <p:cNvSpPr/>
          <p:nvPr/>
        </p:nvSpPr>
        <p:spPr>
          <a:xfrm>
            <a:off x="2509157" y="2743200"/>
            <a:ext cx="6096000" cy="2739211"/>
          </a:xfrm>
          <a:prstGeom prst="rect">
            <a:avLst/>
          </a:prstGeom>
        </p:spPr>
        <p:txBody>
          <a:bodyPr>
            <a:spAutoFit/>
          </a:bodyPr>
          <a:lstStyle/>
          <a:p>
            <a:pPr algn="just">
              <a:spcBef>
                <a:spcPts val="1200"/>
              </a:spcBef>
              <a:spcAft>
                <a:spcPts val="1200"/>
              </a:spcAft>
            </a:pPr>
            <a:r>
              <a:rPr lang="en-US" sz="2800">
                <a:solidFill>
                  <a:srgbClr val="008000"/>
                </a:solidFill>
                <a:latin typeface="Times New Roman" panose="02020603050405020304" pitchFamily="18" charset="0"/>
                <a:cs typeface="Times New Roman" panose="02020603050405020304" pitchFamily="18" charset="0"/>
              </a:rPr>
              <a:t>Lời giải:</a:t>
            </a:r>
            <a:endParaRPr lang="en-US" sz="2800" b="0">
              <a:solidFill>
                <a:srgbClr val="000000"/>
              </a:solidFill>
              <a:latin typeface="Times New Roman" panose="02020603050405020304" pitchFamily="18" charset="0"/>
              <a:cs typeface="Times New Roman" panose="02020603050405020304" pitchFamily="18" charset="0"/>
            </a:endParaRPr>
          </a:p>
          <a:p>
            <a:pPr algn="just">
              <a:spcBef>
                <a:spcPts val="1200"/>
              </a:spcBef>
              <a:spcAft>
                <a:spcPts val="1200"/>
              </a:spcAft>
            </a:pPr>
            <a:r>
              <a:rPr lang="en-US" sz="2800" b="0">
                <a:solidFill>
                  <a:srgbClr val="000000"/>
                </a:solidFill>
                <a:latin typeface="Times New Roman" panose="02020603050405020304" pitchFamily="18" charset="0"/>
                <a:cs typeface="Times New Roman" panose="02020603050405020304" pitchFamily="18" charset="0"/>
              </a:rPr>
              <a:t>a) </a:t>
            </a:r>
            <a:r>
              <a:rPr lang="en-US" sz="2800" b="0" smtClean="0">
                <a:solidFill>
                  <a:srgbClr val="000000"/>
                </a:solidFill>
                <a:latin typeface="Times New Roman" panose="02020603050405020304" pitchFamily="18" charset="0"/>
                <a:cs typeface="Times New Roman" panose="02020603050405020304" pitchFamily="18" charset="0"/>
              </a:rPr>
              <a:t>3x2</a:t>
            </a:r>
            <a:r>
              <a:rPr lang="en-US" sz="2800" b="0" baseline="30000" smtClean="0">
                <a:solidFill>
                  <a:srgbClr val="000000"/>
                </a:solidFill>
                <a:latin typeface="Times New Roman" panose="02020603050405020304" pitchFamily="18" charset="0"/>
                <a:cs typeface="Times New Roman" panose="02020603050405020304" pitchFamily="18" charset="0"/>
              </a:rPr>
              <a:t>10</a:t>
            </a:r>
            <a:r>
              <a:rPr lang="en-US" sz="2800" b="0">
                <a:solidFill>
                  <a:srgbClr val="000000"/>
                </a:solidFill>
                <a:latin typeface="Times New Roman" panose="02020603050405020304" pitchFamily="18" charset="0"/>
                <a:cs typeface="Times New Roman" panose="02020603050405020304" pitchFamily="18" charset="0"/>
              </a:rPr>
              <a:t> KB</a:t>
            </a:r>
          </a:p>
          <a:p>
            <a:pPr algn="just">
              <a:spcBef>
                <a:spcPts val="1200"/>
              </a:spcBef>
              <a:spcAft>
                <a:spcPts val="1200"/>
              </a:spcAft>
            </a:pPr>
            <a:r>
              <a:rPr lang="en-US" sz="2800" b="0">
                <a:solidFill>
                  <a:srgbClr val="000000"/>
                </a:solidFill>
                <a:latin typeface="Times New Roman" panose="02020603050405020304" pitchFamily="18" charset="0"/>
                <a:cs typeface="Times New Roman" panose="02020603050405020304" pitchFamily="18" charset="0"/>
              </a:rPr>
              <a:t>b) 2</a:t>
            </a:r>
            <a:r>
              <a:rPr lang="en-US" sz="2800" b="0" baseline="30000">
                <a:solidFill>
                  <a:srgbClr val="000000"/>
                </a:solidFill>
                <a:latin typeface="Times New Roman" panose="02020603050405020304" pitchFamily="18" charset="0"/>
                <a:cs typeface="Times New Roman" panose="02020603050405020304" pitchFamily="18" charset="0"/>
              </a:rPr>
              <a:t>21</a:t>
            </a:r>
            <a:r>
              <a:rPr lang="en-US" sz="2800" b="0">
                <a:solidFill>
                  <a:srgbClr val="000000"/>
                </a:solidFill>
                <a:latin typeface="Times New Roman" panose="02020603050405020304" pitchFamily="18" charset="0"/>
                <a:cs typeface="Times New Roman" panose="02020603050405020304" pitchFamily="18" charset="0"/>
              </a:rPr>
              <a:t>KB</a:t>
            </a:r>
          </a:p>
          <a:p>
            <a:pPr algn="just">
              <a:spcBef>
                <a:spcPts val="1200"/>
              </a:spcBef>
              <a:spcAft>
                <a:spcPts val="1200"/>
              </a:spcAft>
            </a:pPr>
            <a:r>
              <a:rPr lang="en-US" sz="2800" b="0" smtClean="0">
                <a:solidFill>
                  <a:srgbClr val="000000"/>
                </a:solidFill>
                <a:latin typeface="Times New Roman" panose="02020603050405020304" pitchFamily="18" charset="0"/>
                <a:cs typeface="Times New Roman" panose="02020603050405020304" pitchFamily="18" charset="0"/>
              </a:rPr>
              <a:t>c)</a:t>
            </a:r>
            <a:r>
              <a:rPr lang="en-US" sz="2800" b="0">
                <a:solidFill>
                  <a:srgbClr val="000000"/>
                </a:solidFill>
                <a:latin typeface="Times New Roman" panose="02020603050405020304" pitchFamily="18" charset="0"/>
                <a:cs typeface="Times New Roman" panose="02020603050405020304" pitchFamily="18" charset="0"/>
              </a:rPr>
              <a:t> </a:t>
            </a:r>
            <a:r>
              <a:rPr lang="en-US" sz="2800" b="0" smtClean="0">
                <a:solidFill>
                  <a:srgbClr val="000000"/>
                </a:solidFill>
                <a:latin typeface="Times New Roman" panose="02020603050405020304" pitchFamily="18" charset="0"/>
                <a:cs typeface="Times New Roman" panose="02020603050405020304" pitchFamily="18" charset="0"/>
              </a:rPr>
              <a:t>2048/2</a:t>
            </a:r>
            <a:r>
              <a:rPr lang="en-US" sz="2800" b="0" baseline="30000" smtClean="0">
                <a:solidFill>
                  <a:srgbClr val="000000"/>
                </a:solidFill>
                <a:latin typeface="Times New Roman" panose="02020603050405020304" pitchFamily="18" charset="0"/>
                <a:cs typeface="Times New Roman" panose="02020603050405020304" pitchFamily="18" charset="0"/>
              </a:rPr>
              <a:t>10</a:t>
            </a:r>
            <a:r>
              <a:rPr lang="en-US" sz="2800" b="0">
                <a:solidFill>
                  <a:srgbClr val="000000"/>
                </a:solidFill>
                <a:latin typeface="Times New Roman" panose="02020603050405020304" pitchFamily="18" charset="0"/>
                <a:cs typeface="Times New Roman" panose="02020603050405020304" pitchFamily="18" charset="0"/>
              </a:rPr>
              <a:t> = 2KB</a:t>
            </a:r>
            <a:endParaRPr lang="en-US" sz="2800" b="0" i="0">
              <a:solidFill>
                <a:srgbClr val="000000"/>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1909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inVertical)">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FEFE36-C34E-4B9C-B9B8-AEEA15D58761}"/>
              </a:ext>
            </a:extLst>
          </p:cNvPr>
          <p:cNvSpPr/>
          <p:nvPr/>
        </p:nvSpPr>
        <p:spPr>
          <a:xfrm>
            <a:off x="5574541" y="301951"/>
            <a:ext cx="6061881" cy="911794"/>
          </a:xfrm>
          <a:prstGeom prst="rect">
            <a:avLst/>
          </a:prstGeom>
          <a:ln>
            <a:noFill/>
          </a:ln>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ctr"/>
            <a:r>
              <a:rPr lang="en-US" sz="2800" smtClean="0">
                <a:latin typeface="Times New Roman" panose="02020603050405020304" pitchFamily="18" charset="0"/>
                <a:cs typeface="Times New Roman" panose="02020603050405020304" pitchFamily="18" charset="0"/>
              </a:rPr>
              <a:t>Thiết bị số và ưu điểm của thiết bị số</a:t>
            </a:r>
            <a:endParaRPr lang="en-US" sz="2800">
              <a:latin typeface="Times New Roman" panose="02020603050405020304" pitchFamily="18" charset="0"/>
              <a:cs typeface="Times New Roman" panose="02020603050405020304" pitchFamily="18" charset="0"/>
            </a:endParaRPr>
          </a:p>
        </p:txBody>
      </p:sp>
      <p:pic>
        <p:nvPicPr>
          <p:cNvPr id="5"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00481" y="5000767"/>
            <a:ext cx="2057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7"/>
          <p:cNvSpPr>
            <a:spLocks noGrp="1"/>
          </p:cNvSpPr>
          <p:nvPr>
            <p:ph type="sldNum" sz="quarter" idx="12"/>
          </p:nvPr>
        </p:nvSpPr>
        <p:spPr/>
        <p:txBody>
          <a:bodyPr/>
          <a:lstStyle/>
          <a:p>
            <a:pPr>
              <a:defRPr/>
            </a:pPr>
            <a:fld id="{73A23075-486E-4589-8B87-5588153A125F}" type="slidenum">
              <a:rPr lang="en-US" altLang="en-US" smtClean="0"/>
              <a:pPr>
                <a:defRPr/>
              </a:pPr>
              <a:t>20</a:t>
            </a:fld>
            <a:endParaRPr lang="en-US" altLang="en-US"/>
          </a:p>
        </p:txBody>
      </p:sp>
      <p:pic>
        <p:nvPicPr>
          <p:cNvPr id="7" name="Picture 6"/>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47674" y1="77608" x2="47674" y2="77608"/>
                      </a14:backgroundRemoval>
                    </a14:imgEffect>
                  </a14:imgLayer>
                </a14:imgProps>
              </a:ext>
            </a:extLst>
          </a:blip>
          <a:srcRect l="28604" t="12170" r="26744" b="9944"/>
          <a:stretch/>
        </p:blipFill>
        <p:spPr>
          <a:xfrm>
            <a:off x="304799" y="265768"/>
            <a:ext cx="838200" cy="1012463"/>
          </a:xfrm>
          <a:prstGeom prst="rect">
            <a:avLst/>
          </a:prstGeom>
        </p:spPr>
      </p:pic>
      <p:sp>
        <p:nvSpPr>
          <p:cNvPr id="9" name="Title 1"/>
          <p:cNvSpPr>
            <a:spLocks noGrp="1"/>
          </p:cNvSpPr>
          <p:nvPr>
            <p:ph type="title"/>
          </p:nvPr>
        </p:nvSpPr>
        <p:spPr>
          <a:xfrm>
            <a:off x="1654222" y="366712"/>
            <a:ext cx="3930555" cy="852488"/>
          </a:xfrm>
        </p:spPr>
        <p:txBody>
          <a:bodyPr>
            <a:normAutofit/>
          </a:bodyPr>
          <a:lstStyle/>
          <a:p>
            <a:pPr algn="ctr"/>
            <a:r>
              <a:rPr lang="en-US" sz="3600" b="1" smtClean="0">
                <a:solidFill>
                  <a:srgbClr val="0070C0"/>
                </a:solidFill>
                <a:latin typeface="Times New Roman" panose="02020603050405020304" pitchFamily="18" charset="0"/>
                <a:cs typeface="Times New Roman" panose="02020603050405020304" pitchFamily="18" charset="0"/>
              </a:rPr>
              <a:t>HOẠT ĐỘNG 2</a:t>
            </a:r>
            <a:endParaRPr lang="en-US" sz="3600" b="1">
              <a:solidFill>
                <a:srgbClr val="0070C0"/>
              </a:solidFill>
              <a:latin typeface="Times New Roman" panose="02020603050405020304" pitchFamily="18" charset="0"/>
              <a:cs typeface="Times New Roman" panose="02020603050405020304" pitchFamily="18" charset="0"/>
            </a:endParaRPr>
          </a:p>
        </p:txBody>
      </p:sp>
      <p:sp>
        <p:nvSpPr>
          <p:cNvPr id="12" name="Cloud Callout 16">
            <a:extLst>
              <a:ext uri="{FF2B5EF4-FFF2-40B4-BE49-F238E27FC236}">
                <a16:creationId xmlns:a16="http://schemas.microsoft.com/office/drawing/2014/main" id="{72A2E609-B40B-4C38-83FB-306999FECE69}"/>
              </a:ext>
            </a:extLst>
          </p:cNvPr>
          <p:cNvSpPr/>
          <p:nvPr/>
        </p:nvSpPr>
        <p:spPr>
          <a:xfrm>
            <a:off x="533400" y="1278231"/>
            <a:ext cx="11125200" cy="5551336"/>
          </a:xfrm>
          <a:prstGeom prst="roundRect">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defTabSz="990600">
              <a:spcBef>
                <a:spcPts val="1200"/>
              </a:spcBef>
              <a:spcAft>
                <a:spcPts val="1200"/>
              </a:spcAft>
            </a:pPr>
            <a:r>
              <a:rPr lang="en-US" sz="2800" smtClean="0">
                <a:solidFill>
                  <a:srgbClr val="FF3399"/>
                </a:solidFill>
                <a:latin typeface="Times New Roman" panose="02020603050405020304" pitchFamily="18" charset="0"/>
                <a:cs typeface="Times New Roman" panose="02020603050405020304" pitchFamily="18" charset="0"/>
              </a:rPr>
              <a:t>1. </a:t>
            </a:r>
            <a:r>
              <a:rPr lang="en-US" sz="2800" b="0" smtClean="0">
                <a:latin typeface="Times New Roman" panose="02020603050405020304" pitchFamily="18" charset="0"/>
                <a:cs typeface="Times New Roman" panose="02020603050405020304" pitchFamily="18" charset="0"/>
              </a:rPr>
              <a:t>Các </a:t>
            </a:r>
            <a:r>
              <a:rPr lang="en-US" sz="2800" b="0">
                <a:latin typeface="Times New Roman" panose="02020603050405020304" pitchFamily="18" charset="0"/>
                <a:cs typeface="Times New Roman" panose="02020603050405020304" pitchFamily="18" charset="0"/>
              </a:rPr>
              <a:t>thiết bị làm việc với thông tin số như lưu trữ, truyền dữ liệu hay xử lí thông tin số đều được gọi là thiết bị số. Trong các thiết bị dưới đây, thiết bị nào là thiết bị số? Nếu thiết bị không thuộc loại số </a:t>
            </a:r>
            <a:r>
              <a:rPr lang="en-US" sz="2800" b="0" smtClean="0">
                <a:latin typeface="Times New Roman" panose="02020603050405020304" pitchFamily="18" charset="0"/>
                <a:cs typeface="Times New Roman" panose="02020603050405020304" pitchFamily="18" charset="0"/>
              </a:rPr>
              <a:t>thì </a:t>
            </a:r>
            <a:r>
              <a:rPr lang="en-US" sz="2800" b="0">
                <a:latin typeface="Times New Roman" panose="02020603050405020304" pitchFamily="18" charset="0"/>
                <a:cs typeface="Times New Roman" panose="02020603050405020304" pitchFamily="18" charset="0"/>
              </a:rPr>
              <a:t>thiết bị số tương ứng với nó (nếu có) là gì? </a:t>
            </a:r>
            <a:endParaRPr lang="en-US" sz="2800" b="0" smtClean="0">
              <a:latin typeface="Times New Roman" panose="02020603050405020304" pitchFamily="18" charset="0"/>
              <a:cs typeface="Times New Roman" panose="02020603050405020304" pitchFamily="18" charset="0"/>
            </a:endParaRPr>
          </a:p>
          <a:p>
            <a:pPr marL="514350" indent="-514350" algn="just" defTabSz="990600">
              <a:spcBef>
                <a:spcPts val="1200"/>
              </a:spcBef>
              <a:spcAft>
                <a:spcPts val="1200"/>
              </a:spcAft>
              <a:buAutoNum type="arabicPeriod"/>
            </a:pPr>
            <a:endParaRPr lang="en-US" sz="2800" b="0">
              <a:latin typeface="Times New Roman" panose="02020603050405020304" pitchFamily="18" charset="0"/>
              <a:cs typeface="Times New Roman" panose="02020603050405020304" pitchFamily="18" charset="0"/>
            </a:endParaRPr>
          </a:p>
          <a:p>
            <a:pPr marL="514350" indent="-514350" algn="just" defTabSz="990600">
              <a:spcBef>
                <a:spcPts val="1200"/>
              </a:spcBef>
              <a:spcAft>
                <a:spcPts val="1200"/>
              </a:spcAft>
              <a:buAutoNum type="arabicPeriod"/>
            </a:pPr>
            <a:endParaRPr lang="en-US" sz="2800" b="0" smtClean="0">
              <a:latin typeface="Times New Roman" panose="02020603050405020304" pitchFamily="18" charset="0"/>
              <a:cs typeface="Times New Roman" panose="02020603050405020304" pitchFamily="18" charset="0"/>
            </a:endParaRPr>
          </a:p>
          <a:p>
            <a:pPr marL="514350" indent="-514350" algn="just" defTabSz="990600">
              <a:spcBef>
                <a:spcPts val="1200"/>
              </a:spcBef>
              <a:spcAft>
                <a:spcPts val="1200"/>
              </a:spcAft>
              <a:buAutoNum type="arabicPeriod"/>
            </a:pPr>
            <a:endParaRPr lang="en-US" sz="2800" b="0">
              <a:latin typeface="Times New Roman" panose="02020603050405020304" pitchFamily="18" charset="0"/>
              <a:cs typeface="Times New Roman" panose="02020603050405020304" pitchFamily="18" charset="0"/>
            </a:endParaRPr>
          </a:p>
          <a:p>
            <a:pPr algn="just">
              <a:spcBef>
                <a:spcPts val="1200"/>
              </a:spcBef>
              <a:spcAft>
                <a:spcPts val="1200"/>
              </a:spcAft>
            </a:pPr>
            <a:r>
              <a:rPr lang="en-US" sz="2800" smtClean="0">
                <a:solidFill>
                  <a:srgbClr val="FF3399"/>
                </a:solidFill>
                <a:latin typeface="Times New Roman" panose="02020603050405020304" pitchFamily="18" charset="0"/>
                <a:cs typeface="Times New Roman" panose="02020603050405020304" pitchFamily="18" charset="0"/>
              </a:rPr>
              <a:t>2</a:t>
            </a:r>
            <a:r>
              <a:rPr lang="en-US" sz="2800">
                <a:solidFill>
                  <a:srgbClr val="FF3399"/>
                </a:solidFill>
                <a:latin typeface="Times New Roman" panose="02020603050405020304" pitchFamily="18" charset="0"/>
                <a:cs typeface="Times New Roman" panose="02020603050405020304" pitchFamily="18" charset="0"/>
              </a:rPr>
              <a:t>. </a:t>
            </a:r>
            <a:r>
              <a:rPr lang="en-US" sz="2800" b="0">
                <a:latin typeface="Times New Roman" panose="02020603050405020304" pitchFamily="18" charset="0"/>
                <a:cs typeface="Times New Roman" panose="02020603050405020304" pitchFamily="18" charset="0"/>
              </a:rPr>
              <a:t>Hãy so sánh thiết bị không thuộc loại số ở hình 1.2 với thiết số tương </a:t>
            </a:r>
            <a:r>
              <a:rPr lang="en-US" sz="2800" b="0" smtClean="0">
                <a:latin typeface="Times New Roman" panose="02020603050405020304" pitchFamily="18" charset="0"/>
                <a:cs typeface="Times New Roman" panose="02020603050405020304" pitchFamily="18" charset="0"/>
              </a:rPr>
              <a:t>ứng, </a:t>
            </a:r>
            <a:r>
              <a:rPr lang="en-US" sz="2800" b="0">
                <a:latin typeface="Times New Roman" panose="02020603050405020304" pitchFamily="18" charset="0"/>
                <a:cs typeface="Times New Roman" panose="02020603050405020304" pitchFamily="18" charset="0"/>
              </a:rPr>
              <a:t>nếu </a:t>
            </a:r>
            <a:r>
              <a:rPr lang="en-US" sz="2800" b="0" smtClean="0">
                <a:latin typeface="Times New Roman" panose="02020603050405020304" pitchFamily="18" charset="0"/>
                <a:cs typeface="Times New Roman" panose="02020603050405020304" pitchFamily="18" charset="0"/>
              </a:rPr>
              <a:t>có</a:t>
            </a:r>
            <a:endParaRPr lang="en-US" sz="2800" b="0">
              <a:latin typeface="Times New Roman" panose="02020603050405020304" pitchFamily="18" charset="0"/>
              <a:cs typeface="Times New Roman" panose="02020603050405020304" pitchFamily="18" charset="0"/>
            </a:endParaRPr>
          </a:p>
        </p:txBody>
      </p:sp>
      <p:pic>
        <p:nvPicPr>
          <p:cNvPr id="13" name="Picture 12"/>
          <p:cNvPicPr/>
          <p:nvPr/>
        </p:nvPicPr>
        <p:blipFill rotWithShape="1">
          <a:blip r:embed="rId5"/>
          <a:srcRect l="66816" t="40599" r="1766" b="43597"/>
          <a:stretch/>
        </p:blipFill>
        <p:spPr bwMode="auto">
          <a:xfrm>
            <a:off x="2514600" y="3429000"/>
            <a:ext cx="7086600" cy="20574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5818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barn(inVertical)">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a:extLst>
              <a:ext uri="{FF2B5EF4-FFF2-40B4-BE49-F238E27FC236}">
                <a16:creationId xmlns:a16="http://schemas.microsoft.com/office/drawing/2014/main" id="{63C11138-F956-4D78-8697-48A2A6F15FC1}"/>
              </a:ext>
            </a:extLst>
          </p:cNvPr>
          <p:cNvSpPr>
            <a:spLocks noGrp="1" noChangeArrowheads="1"/>
          </p:cNvSpPr>
          <p:nvPr>
            <p:ph type="subTitle" idx="1"/>
          </p:nvPr>
        </p:nvSpPr>
        <p:spPr>
          <a:xfrm>
            <a:off x="914400" y="1219200"/>
            <a:ext cx="10591800" cy="523220"/>
          </a:xfrm>
        </p:spPr>
        <p:txBody>
          <a:bodyPr wrap="square">
            <a:spAutoFit/>
          </a:bodyPr>
          <a:lstStyle/>
          <a:p>
            <a:pPr algn="just" eaLnBrk="0" fontAlgn="base" hangingPunct="0">
              <a:lnSpc>
                <a:spcPct val="100000"/>
              </a:lnSpc>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Thẻ nhớ, bộ thu phát wifi, máy tính xách tay là các thiết bị số. </a:t>
            </a:r>
          </a:p>
        </p:txBody>
      </p:sp>
      <p:sp>
        <p:nvSpPr>
          <p:cNvPr id="25603" name="Picture 4" descr="C:\Users\Administrator\Desktop\question\Man-With-Question-04.png">
            <a:extLst>
              <a:ext uri="{FF2B5EF4-FFF2-40B4-BE49-F238E27FC236}">
                <a16:creationId xmlns:a16="http://schemas.microsoft.com/office/drawing/2014/main" id="{B79B5180-3D21-4A89-ADFD-DDADA7DD21BB}"/>
              </a:ext>
            </a:extLst>
          </p:cNvPr>
          <p:cNvSpPr>
            <a:spLocks noChangeAspect="1" noChangeArrowheads="1"/>
          </p:cNvSpPr>
          <p:nvPr/>
        </p:nvSpPr>
        <p:spPr bwMode="auto">
          <a:xfrm>
            <a:off x="-8191500" y="-10858500"/>
            <a:ext cx="28575000" cy="285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sp>
        <p:nvSpPr>
          <p:cNvPr id="7" name="Rectangle 6">
            <a:extLst>
              <a:ext uri="{FF2B5EF4-FFF2-40B4-BE49-F238E27FC236}">
                <a16:creationId xmlns:a16="http://schemas.microsoft.com/office/drawing/2014/main" id="{5E408E13-A866-4325-9F46-88AB00E4EE8A}"/>
              </a:ext>
            </a:extLst>
          </p:cNvPr>
          <p:cNvSpPr/>
          <p:nvPr/>
        </p:nvSpPr>
        <p:spPr>
          <a:xfrm>
            <a:off x="6178" y="5520294"/>
            <a:ext cx="984422" cy="133770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25639" name="TextBox 7">
            <a:extLst>
              <a:ext uri="{FF2B5EF4-FFF2-40B4-BE49-F238E27FC236}">
                <a16:creationId xmlns:a16="http://schemas.microsoft.com/office/drawing/2014/main" id="{BEF65E22-F1F6-4C18-9C2A-FFACDAF4F00A}"/>
              </a:ext>
            </a:extLst>
          </p:cNvPr>
          <p:cNvSpPr txBox="1">
            <a:spLocks noChangeArrowheads="1"/>
          </p:cNvSpPr>
          <p:nvPr/>
        </p:nvSpPr>
        <p:spPr bwMode="auto">
          <a:xfrm>
            <a:off x="876300" y="304800"/>
            <a:ext cx="11239500" cy="646331"/>
          </a:xfrm>
          <a:prstGeom prst="rect">
            <a:avLst/>
          </a:prstGeom>
          <a:extLst/>
        </p:spPr>
        <p:txBody>
          <a:bodyPr wrap="square">
            <a:spAutoFit/>
          </a:bodyPr>
          <a:lstStyle>
            <a:defPPr>
              <a:defRPr lang="en-US"/>
            </a:defPPr>
            <a:lvl1pPr marL="0" marR="0" algn="just">
              <a:spcBef>
                <a:spcPts val="600"/>
              </a:spcBef>
              <a:spcAft>
                <a:spcPts val="600"/>
              </a:spcAft>
              <a:defRPr sz="3600" i="0">
                <a:solidFill>
                  <a:srgbClr val="0070C0"/>
                </a:solidFill>
                <a:latin typeface="Times New Roman" panose="02020603050405020304" pitchFamily="18" charset="0"/>
                <a:ea typeface="Times New Roman" panose="02020603050405020304" pitchFamily="18" charset="0"/>
                <a:cs typeface="Times New Roman" panose="02020603050405020304" pitchFamily="18" charset="0"/>
              </a:defRPr>
            </a:lvl1pPr>
          </a:lstStyle>
          <a:p>
            <a:r>
              <a:rPr lang="en-US"/>
              <a:t>3. </a:t>
            </a:r>
            <a:r>
              <a:rPr lang="en-US" smtClean="0"/>
              <a:t>Lưu trữ, xử lí và truyền thông tin bằng thiết bị số</a:t>
            </a:r>
            <a:endParaRPr lang="en-US"/>
          </a:p>
        </p:txBody>
      </p:sp>
      <p:sp>
        <p:nvSpPr>
          <p:cNvPr id="4" name="Slide Number Placeholder 3"/>
          <p:cNvSpPr>
            <a:spLocks noGrp="1"/>
          </p:cNvSpPr>
          <p:nvPr>
            <p:ph type="sldNum" sz="quarter" idx="12"/>
          </p:nvPr>
        </p:nvSpPr>
        <p:spPr/>
        <p:txBody>
          <a:bodyPr/>
          <a:lstStyle/>
          <a:p>
            <a:pPr>
              <a:defRPr/>
            </a:pPr>
            <a:fld id="{92C7EDED-FD01-4882-8C38-0F67FADC41ED}" type="slidenum">
              <a:rPr lang="en-US" altLang="en-US" smtClean="0"/>
              <a:pPr>
                <a:defRPr/>
              </a:pPr>
              <a:t>21</a:t>
            </a:fld>
            <a:endParaRPr lang="en-US" altLang="en-US"/>
          </a:p>
        </p:txBody>
      </p:sp>
      <p:pic>
        <p:nvPicPr>
          <p:cNvPr id="2" name="Picture 1"/>
          <p:cNvPicPr>
            <a:picLocks noChangeAspect="1"/>
          </p:cNvPicPr>
          <p:nvPr/>
        </p:nvPicPr>
        <p:blipFill>
          <a:blip r:embed="rId5"/>
          <a:stretch>
            <a:fillRect/>
          </a:stretch>
        </p:blipFill>
        <p:spPr>
          <a:xfrm>
            <a:off x="995289" y="2843769"/>
            <a:ext cx="3565613" cy="2676525"/>
          </a:xfrm>
          <a:prstGeom prst="rect">
            <a:avLst/>
          </a:prstGeom>
        </p:spPr>
      </p:pic>
      <p:pic>
        <p:nvPicPr>
          <p:cNvPr id="3" name="Picture 2"/>
          <p:cNvPicPr>
            <a:picLocks noChangeAspect="1"/>
          </p:cNvPicPr>
          <p:nvPr/>
        </p:nvPicPr>
        <p:blipFill>
          <a:blip r:embed="rId6"/>
          <a:stretch>
            <a:fillRect/>
          </a:stretch>
        </p:blipFill>
        <p:spPr>
          <a:xfrm>
            <a:off x="5029200" y="2843769"/>
            <a:ext cx="2895600" cy="2895600"/>
          </a:xfrm>
          <a:prstGeom prst="rect">
            <a:avLst/>
          </a:prstGeom>
        </p:spPr>
      </p:pic>
      <p:pic>
        <p:nvPicPr>
          <p:cNvPr id="5" name="Picture 4"/>
          <p:cNvPicPr>
            <a:picLocks noChangeAspect="1"/>
          </p:cNvPicPr>
          <p:nvPr/>
        </p:nvPicPr>
        <p:blipFill>
          <a:blip r:embed="rId7"/>
          <a:stretch>
            <a:fillRect/>
          </a:stretch>
        </p:blipFill>
        <p:spPr>
          <a:xfrm>
            <a:off x="8357929" y="2791938"/>
            <a:ext cx="3402611" cy="2728356"/>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par>
                                <p:cTn id="16" presetID="16" presetClass="entr" presetSubtype="21"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arn(inVertic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a:extLst>
              <a:ext uri="{FF2B5EF4-FFF2-40B4-BE49-F238E27FC236}">
                <a16:creationId xmlns:a16="http://schemas.microsoft.com/office/drawing/2014/main" id="{63C11138-F956-4D78-8697-48A2A6F15FC1}"/>
              </a:ext>
            </a:extLst>
          </p:cNvPr>
          <p:cNvSpPr>
            <a:spLocks noGrp="1" noChangeArrowheads="1"/>
          </p:cNvSpPr>
          <p:nvPr>
            <p:ph type="subTitle" idx="1"/>
          </p:nvPr>
        </p:nvSpPr>
        <p:spPr>
          <a:xfrm>
            <a:off x="800100" y="381000"/>
            <a:ext cx="10591800" cy="4031873"/>
          </a:xfrm>
        </p:spPr>
        <p:txBody>
          <a:bodyPr wrap="square">
            <a:spAutoFit/>
          </a:bodyPr>
          <a:lstStyle/>
          <a:p>
            <a:pPr algn="just" eaLnBrk="0" fontAlgn="base" hangingPunct="0">
              <a:lnSpc>
                <a:spcPct val="100000"/>
              </a:lnSpc>
              <a:spcBef>
                <a:spcPts val="1200"/>
              </a:spcBef>
              <a:spcAft>
                <a:spcPts val="1200"/>
              </a:spcAft>
            </a:pPr>
            <a:r>
              <a:rPr lang="en-US" sz="2800" b="1" smtClean="0">
                <a:solidFill>
                  <a:schemeClr val="accent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Về </a:t>
            </a:r>
            <a:r>
              <a:rPr lang="en-US" sz="2800" b="1">
                <a:solidFill>
                  <a:schemeClr val="accent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lưu trữ: </a:t>
            </a:r>
          </a:p>
          <a:p>
            <a:pPr algn="just" eaLnBrk="0" fontAlgn="base" hangingPunct="0">
              <a:lnSpc>
                <a:spcPct val="100000"/>
              </a:lnSpc>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Có thể lưu trữ một lượng thông tin rất lớn trong một thiết bị nhớ gọn nhẹ với chi phí thấp. </a:t>
            </a:r>
          </a:p>
          <a:p>
            <a:pPr algn="just" eaLnBrk="0" fontAlgn="base" hangingPunct="0">
              <a:lnSpc>
                <a:spcPct val="100000"/>
              </a:lnSpc>
              <a:spcBef>
                <a:spcPts val="1200"/>
              </a:spcBef>
              <a:spcAft>
                <a:spcPts val="1200"/>
              </a:spcAft>
            </a:pPr>
            <a:r>
              <a:rPr lang="en-US" sz="2800" b="1" i="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Ví dụ: </a:t>
            </a:r>
            <a:r>
              <a:rPr lang="en-US" sz="2800">
                <a:latin typeface="Times New Roman" panose="02020603050405020304" pitchFamily="18" charset="0"/>
                <a:ea typeface="Times New Roman" panose="02020603050405020304" pitchFamily="18" charset="0"/>
                <a:cs typeface="Times New Roman" panose="02020603050405020304" pitchFamily="18" charset="0"/>
              </a:rPr>
              <a:t>Một đĩa cứng khoảng 2 TB, có thể chứa một khối lượng thông tin ngang với một thư viện sách của một trường đại học. </a:t>
            </a:r>
          </a:p>
          <a:p>
            <a:pPr algn="just" eaLnBrk="0" fontAlgn="base" hangingPunct="0">
              <a:lnSpc>
                <a:spcPct val="100000"/>
              </a:lnSpc>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Lưu trữ thông tin trên thiết bị số còn giúp cho việc tìm kiếm thông tin dễ dàng và nhanh chóng. </a:t>
            </a:r>
          </a:p>
        </p:txBody>
      </p:sp>
      <p:sp>
        <p:nvSpPr>
          <p:cNvPr id="25603" name="Picture 4" descr="C:\Users\Administrator\Desktop\question\Man-With-Question-04.png">
            <a:extLst>
              <a:ext uri="{FF2B5EF4-FFF2-40B4-BE49-F238E27FC236}">
                <a16:creationId xmlns:a16="http://schemas.microsoft.com/office/drawing/2014/main" id="{B79B5180-3D21-4A89-ADFD-DDADA7DD21BB}"/>
              </a:ext>
            </a:extLst>
          </p:cNvPr>
          <p:cNvSpPr>
            <a:spLocks noChangeAspect="1" noChangeArrowheads="1"/>
          </p:cNvSpPr>
          <p:nvPr/>
        </p:nvSpPr>
        <p:spPr bwMode="auto">
          <a:xfrm>
            <a:off x="-8191500" y="-10858500"/>
            <a:ext cx="28575000" cy="285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sp>
        <p:nvSpPr>
          <p:cNvPr id="7" name="Rectangle 6">
            <a:extLst>
              <a:ext uri="{FF2B5EF4-FFF2-40B4-BE49-F238E27FC236}">
                <a16:creationId xmlns:a16="http://schemas.microsoft.com/office/drawing/2014/main" id="{5E408E13-A866-4325-9F46-88AB00E4EE8A}"/>
              </a:ext>
            </a:extLst>
          </p:cNvPr>
          <p:cNvSpPr/>
          <p:nvPr/>
        </p:nvSpPr>
        <p:spPr>
          <a:xfrm>
            <a:off x="6178" y="5520294"/>
            <a:ext cx="984422" cy="133770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Slide Number Placeholder 3"/>
          <p:cNvSpPr>
            <a:spLocks noGrp="1"/>
          </p:cNvSpPr>
          <p:nvPr>
            <p:ph type="sldNum" sz="quarter" idx="12"/>
          </p:nvPr>
        </p:nvSpPr>
        <p:spPr/>
        <p:txBody>
          <a:bodyPr/>
          <a:lstStyle/>
          <a:p>
            <a:pPr>
              <a:defRPr/>
            </a:pPr>
            <a:fld id="{92C7EDED-FD01-4882-8C38-0F67FADC41ED}" type="slidenum">
              <a:rPr lang="en-US" altLang="en-US" smtClean="0"/>
              <a:pPr>
                <a:defRPr/>
              </a:pPr>
              <a:t>22</a:t>
            </a:fld>
            <a:endParaRPr lang="en-US" altLang="en-US"/>
          </a:p>
        </p:txBody>
      </p:sp>
    </p:spTree>
    <p:custDataLst>
      <p:tags r:id="rId1"/>
    </p:custDataLst>
    <p:extLst>
      <p:ext uri="{BB962C8B-B14F-4D97-AF65-F5344CB8AC3E}">
        <p14:creationId xmlns:p14="http://schemas.microsoft.com/office/powerpoint/2010/main" val="1239332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randombar(horizontal)">
                                      <p:cBhvr>
                                        <p:cTn id="22" dur="500"/>
                                        <p:tgtEl>
                                          <p:spTgt spid="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8">
            <a:extLst>
              <a:ext uri="{FF2B5EF4-FFF2-40B4-BE49-F238E27FC236}">
                <a16:creationId xmlns:a16="http://schemas.microsoft.com/office/drawing/2014/main" id="{63C11138-F956-4D78-8697-48A2A6F15FC1}"/>
              </a:ext>
            </a:extLst>
          </p:cNvPr>
          <p:cNvSpPr>
            <a:spLocks noGrp="1" noChangeArrowheads="1"/>
          </p:cNvSpPr>
          <p:nvPr>
            <p:ph type="subTitle" idx="1"/>
          </p:nvPr>
        </p:nvSpPr>
        <p:spPr>
          <a:xfrm>
            <a:off x="800100" y="1143000"/>
            <a:ext cx="10591800" cy="3724096"/>
          </a:xfrm>
        </p:spPr>
        <p:txBody>
          <a:bodyPr wrap="square">
            <a:spAutoFit/>
          </a:bodyPr>
          <a:lstStyle/>
          <a:p>
            <a:pPr algn="just" eaLnBrk="0" fontAlgn="base" hangingPunct="0">
              <a:lnSpc>
                <a:spcPct val="100000"/>
              </a:lnSpc>
              <a:spcBef>
                <a:spcPts val="1200"/>
              </a:spcBef>
              <a:spcAft>
                <a:spcPts val="1200"/>
              </a:spcAft>
            </a:pPr>
            <a:r>
              <a:rPr lang="en-US" sz="2800" b="1">
                <a:solidFill>
                  <a:schemeClr val="accent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Về xử lí:</a:t>
            </a:r>
          </a:p>
          <a:p>
            <a:pPr algn="just" eaLnBrk="0" fontAlgn="base" hangingPunct="0">
              <a:lnSpc>
                <a:spcPct val="100000"/>
              </a:lnSpc>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Máy tính xử lí thông tin với tốc độ nhanh và chính xác. Tốc độ xử lí ngày càng được nâng cao. Một máy tính cỡ trung bình ngày nay có thể thực hiện vài chục tỉ phép tính một giây. Thậm chí, một số siêu máy tính trên thế giới đã đạt tốc độ </a:t>
            </a:r>
            <a:r>
              <a:rPr lang="en-US" sz="2800" smtClean="0">
                <a:latin typeface="Times New Roman" panose="02020603050405020304" pitchFamily="18" charset="0"/>
                <a:ea typeface="Times New Roman" panose="02020603050405020304" pitchFamily="18" charset="0"/>
                <a:cs typeface="Times New Roman" panose="02020603050405020304" pitchFamily="18" charset="0"/>
              </a:rPr>
              <a:t>tính </a:t>
            </a:r>
            <a:r>
              <a:rPr lang="en-US" sz="2800">
                <a:latin typeface="Times New Roman" panose="02020603050405020304" pitchFamily="18" charset="0"/>
                <a:ea typeface="Times New Roman" panose="02020603050405020304" pitchFamily="18" charset="0"/>
                <a:cs typeface="Times New Roman" panose="02020603050405020304" pitchFamily="18" charset="0"/>
              </a:rPr>
              <a:t>toán lên tới hàng trăm triệu tỉ phép tính số học trong một giây. </a:t>
            </a:r>
          </a:p>
          <a:p>
            <a:pPr algn="just" eaLnBrk="0" fontAlgn="base" hangingPunct="0">
              <a:lnSpc>
                <a:spcPct val="100000"/>
              </a:lnSpc>
              <a:spcBef>
                <a:spcPts val="1200"/>
              </a:spcBef>
              <a:spcAft>
                <a:spcPts val="1200"/>
              </a:spcAft>
            </a:pPr>
            <a:r>
              <a:rPr lang="en-US" sz="2800">
                <a:latin typeface="Times New Roman" panose="02020603050405020304" pitchFamily="18" charset="0"/>
                <a:ea typeface="Times New Roman" panose="02020603050405020304" pitchFamily="18" charset="0"/>
                <a:cs typeface="Times New Roman" panose="02020603050405020304" pitchFamily="18" charset="0"/>
              </a:rPr>
              <a:t>- Máy tính thực hiện tính toán nhanh, cho kết quả chính xác và ổn định.</a:t>
            </a:r>
          </a:p>
        </p:txBody>
      </p:sp>
      <p:sp>
        <p:nvSpPr>
          <p:cNvPr id="25603" name="Picture 4" descr="C:\Users\Administrator\Desktop\question\Man-With-Question-04.png">
            <a:extLst>
              <a:ext uri="{FF2B5EF4-FFF2-40B4-BE49-F238E27FC236}">
                <a16:creationId xmlns:a16="http://schemas.microsoft.com/office/drawing/2014/main" id="{B79B5180-3D21-4A89-ADFD-DDADA7DD21BB}"/>
              </a:ext>
            </a:extLst>
          </p:cNvPr>
          <p:cNvSpPr>
            <a:spLocks noChangeAspect="1" noChangeArrowheads="1"/>
          </p:cNvSpPr>
          <p:nvPr/>
        </p:nvSpPr>
        <p:spPr bwMode="auto">
          <a:xfrm>
            <a:off x="-8191500" y="-10858500"/>
            <a:ext cx="28575000" cy="2857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42950" indent="-285750">
              <a:defRPr b="1">
                <a:solidFill>
                  <a:schemeClr val="tx1"/>
                </a:solidFill>
                <a:latin typeface="Arial" panose="020B0604020202020204" pitchFamily="34" charset="0"/>
              </a:defRPr>
            </a:lvl2pPr>
            <a:lvl3pPr marL="1143000" indent="-228600">
              <a:defRPr b="1">
                <a:solidFill>
                  <a:schemeClr val="tx1"/>
                </a:solidFill>
                <a:latin typeface="Arial" panose="020B0604020202020204" pitchFamily="34" charset="0"/>
              </a:defRPr>
            </a:lvl3pPr>
            <a:lvl4pPr marL="1600200" indent="-228600">
              <a:defRPr b="1">
                <a:solidFill>
                  <a:schemeClr val="tx1"/>
                </a:solidFill>
                <a:latin typeface="Arial" panose="020B0604020202020204" pitchFamily="34" charset="0"/>
              </a:defRPr>
            </a:lvl4pPr>
            <a:lvl5pPr marL="2057400" indent="-228600">
              <a:defRPr b="1">
                <a:solidFill>
                  <a:schemeClr val="tx1"/>
                </a:solidFill>
                <a:latin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defRPr>
            </a:lvl9pPr>
          </a:lstStyle>
          <a:p>
            <a:pPr eaLnBrk="1" hangingPunct="1"/>
            <a:endParaRPr lang="en-US" altLang="en-US"/>
          </a:p>
        </p:txBody>
      </p:sp>
      <p:sp>
        <p:nvSpPr>
          <p:cNvPr id="7" name="Rectangle 6">
            <a:extLst>
              <a:ext uri="{FF2B5EF4-FFF2-40B4-BE49-F238E27FC236}">
                <a16:creationId xmlns:a16="http://schemas.microsoft.com/office/drawing/2014/main" id="{5E408E13-A866-4325-9F46-88AB00E4EE8A}"/>
              </a:ext>
            </a:extLst>
          </p:cNvPr>
          <p:cNvSpPr/>
          <p:nvPr/>
        </p:nvSpPr>
        <p:spPr>
          <a:xfrm>
            <a:off x="6178" y="5520294"/>
            <a:ext cx="984422" cy="1337705"/>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4" name="Slide Number Placeholder 3"/>
          <p:cNvSpPr>
            <a:spLocks noGrp="1"/>
          </p:cNvSpPr>
          <p:nvPr>
            <p:ph type="sldNum" sz="quarter" idx="12"/>
          </p:nvPr>
        </p:nvSpPr>
        <p:spPr/>
        <p:txBody>
          <a:bodyPr/>
          <a:lstStyle/>
          <a:p>
            <a:pPr>
              <a:defRPr/>
            </a:pPr>
            <a:fld id="{92C7EDED-FD01-4882-8C38-0F67FADC41ED}" type="slidenum">
              <a:rPr lang="en-US" altLang="en-US" smtClean="0"/>
              <a:pPr>
                <a:defRPr/>
              </a:pPr>
              <a:t>23</a:t>
            </a:fld>
            <a:endParaRPr lang="en-US" altLang="en-US"/>
          </a:p>
        </p:txBody>
      </p:sp>
    </p:spTree>
    <p:custDataLst>
      <p:tags r:id="rId1"/>
    </p:custDataLst>
    <p:extLst>
      <p:ext uri="{BB962C8B-B14F-4D97-AF65-F5344CB8AC3E}">
        <p14:creationId xmlns:p14="http://schemas.microsoft.com/office/powerpoint/2010/main" val="2629632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randombar(horizontal)">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randombar(horizontal)">
                                      <p:cBhvr>
                                        <p:cTn id="17" dur="5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How Fast Can a Computer Get-">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655" y="33997"/>
            <a:ext cx="10517945" cy="5528603"/>
          </a:xfrm>
          <a:prstGeom prst="rect">
            <a:avLst/>
          </a:prstGeom>
        </p:spPr>
      </p:pic>
      <p:sp>
        <p:nvSpPr>
          <p:cNvPr id="7" name="Rectangle 6"/>
          <p:cNvSpPr/>
          <p:nvPr/>
        </p:nvSpPr>
        <p:spPr>
          <a:xfrm>
            <a:off x="3276600" y="6172200"/>
            <a:ext cx="5137881" cy="523220"/>
          </a:xfrm>
          <a:prstGeom prst="rect">
            <a:avLst/>
          </a:prstGeom>
        </p:spPr>
        <p:txBody>
          <a:bodyPr wrap="none">
            <a:spAutoFit/>
          </a:bodyPr>
          <a:lstStyle/>
          <a:p>
            <a:r>
              <a:rPr lang="en-US" sz="2800">
                <a:latin typeface="Times New Roman" panose="02020603050405020304" pitchFamily="18" charset="0"/>
                <a:cs typeface="Times New Roman" panose="02020603050405020304" pitchFamily="18" charset="0"/>
              </a:rPr>
              <a:t>How Fast Can a </a:t>
            </a:r>
            <a:r>
              <a:rPr lang="en-US" sz="2800">
                <a:latin typeface="Times New Roman" panose="02020603050405020304" pitchFamily="18" charset="0"/>
                <a:cs typeface="Times New Roman" panose="02020603050405020304" pitchFamily="18" charset="0"/>
              </a:rPr>
              <a:t>Computer </a:t>
            </a:r>
            <a:r>
              <a:rPr lang="en-US" sz="2800" smtClean="0">
                <a:latin typeface="Times New Roman" panose="02020603050405020304" pitchFamily="18" charset="0"/>
                <a:cs typeface="Times New Roman" panose="02020603050405020304" pitchFamily="18" charset="0"/>
              </a:rPr>
              <a:t>Get?</a:t>
            </a:r>
            <a:endParaRPr lang="en-US" sz="28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6443681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100000">
                <p:cTn id="7" fill="hold" display="0">
                  <p:stCondLst>
                    <p:cond delay="indefinite"/>
                  </p:stCondLst>
                </p:cTn>
                <p:tgtEl>
                  <p:spTgt spid="6"/>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a:extLst>
              <a:ext uri="{FF2B5EF4-FFF2-40B4-BE49-F238E27FC236}">
                <a16:creationId xmlns:a16="http://schemas.microsoft.com/office/drawing/2014/main" id="{7CC5F953-2CB3-4140-BDF1-446883EEC9E8}"/>
              </a:ext>
            </a:extLst>
          </p:cNvPr>
          <p:cNvSpPr>
            <a:spLocks noGrp="1" noChangeArrowheads="1"/>
          </p:cNvSpPr>
          <p:nvPr>
            <p:ph idx="1"/>
          </p:nvPr>
        </p:nvSpPr>
        <p:spPr>
          <a:xfrm>
            <a:off x="838200" y="1371600"/>
            <a:ext cx="10744200" cy="2862322"/>
          </a:xfrm>
        </p:spPr>
        <p:txBody>
          <a:bodyPr wrap="square">
            <a:spAutoFit/>
          </a:bodyPr>
          <a:lstStyle/>
          <a:p>
            <a:pPr marL="0" indent="0" algn="just" eaLnBrk="0" fontAlgn="base" hangingPunct="0">
              <a:lnSpc>
                <a:spcPct val="100000"/>
              </a:lnSpc>
              <a:spcBef>
                <a:spcPts val="1200"/>
              </a:spcBef>
              <a:spcAft>
                <a:spcPts val="1200"/>
              </a:spcAft>
              <a:buNone/>
            </a:pPr>
            <a:r>
              <a:rPr lang="en-US" b="1">
                <a:solidFill>
                  <a:schemeClr val="accent2">
                    <a:lumMod val="50000"/>
                  </a:schemeClr>
                </a:solidFill>
                <a:latin typeface="Times New Roman" panose="02020603050405020304" pitchFamily="18" charset="0"/>
                <a:ea typeface="Times New Roman" panose="02020603050405020304" pitchFamily="18" charset="0"/>
                <a:cs typeface="Times New Roman" panose="02020603050405020304" pitchFamily="18" charset="0"/>
              </a:rPr>
              <a:t>Về truyền thông. </a:t>
            </a:r>
          </a:p>
          <a:p>
            <a:pPr marL="0" indent="0" algn="just" eaLnBrk="0" fontAlgn="base" hangingPunct="0">
              <a:lnSpc>
                <a:spcPct val="100000"/>
              </a:lnSpc>
              <a:spcBef>
                <a:spcPts val="1200"/>
              </a:spcBef>
              <a:spcAft>
                <a:spcPts val="1200"/>
              </a:spcAft>
              <a:buNone/>
            </a:pPr>
            <a:r>
              <a:rPr lang="en-US">
                <a:latin typeface="Times New Roman" panose="02020603050405020304" pitchFamily="18" charset="0"/>
                <a:ea typeface="Times New Roman" panose="02020603050405020304" pitchFamily="18" charset="0"/>
                <a:cs typeface="Times New Roman" panose="02020603050405020304" pitchFamily="18" charset="0"/>
              </a:rPr>
              <a:t>- Xem phim qua Internet, tương tác với nhau qua mạng xã hội “một cách tức thời”. </a:t>
            </a:r>
          </a:p>
          <a:p>
            <a:pPr marL="0" indent="0" algn="just" eaLnBrk="0" fontAlgn="base" hangingPunct="0">
              <a:lnSpc>
                <a:spcPct val="100000"/>
              </a:lnSpc>
              <a:spcBef>
                <a:spcPts val="1200"/>
              </a:spcBef>
              <a:spcAft>
                <a:spcPts val="1200"/>
              </a:spcAft>
              <a:buNone/>
            </a:pPr>
            <a:r>
              <a:rPr lang="en-US">
                <a:latin typeface="Times New Roman" panose="02020603050405020304" pitchFamily="18" charset="0"/>
                <a:ea typeface="Times New Roman" panose="02020603050405020304" pitchFamily="18" charset="0"/>
                <a:cs typeface="Times New Roman" panose="02020603050405020304" pitchFamily="18" charset="0"/>
              </a:rPr>
              <a:t>- Các gia đình có thể sở hữu các đường cáp quang với tốc dộ vài chục Mb/s, tương đương với vài triệu kí tự một </a:t>
            </a:r>
            <a:r>
              <a:rPr lang="en-US" smtClean="0">
                <a:latin typeface="Times New Roman" panose="02020603050405020304" pitchFamily="18" charset="0"/>
                <a:ea typeface="Times New Roman" panose="02020603050405020304" pitchFamily="18" charset="0"/>
                <a:cs typeface="Times New Roman" panose="02020603050405020304" pitchFamily="18" charset="0"/>
              </a:rPr>
              <a:t>giây</a:t>
            </a:r>
            <a:endParaRPr lang="en-US">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a:defRPr/>
            </a:pPr>
            <a:fld id="{73A23075-486E-4589-8B87-5588153A125F}" type="slidenum">
              <a:rPr lang="en-US" altLang="en-US" smtClean="0"/>
              <a:pPr>
                <a:defRPr/>
              </a:pPr>
              <a:t>25</a:t>
            </a:fld>
            <a:endParaRPr lang="en-US"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barn(inVertical)">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barn(inVertical)">
                                      <p:cBhvr>
                                        <p:cTn id="12" dur="500"/>
                                        <p:tgtEl>
                                          <p:spTgt spid="276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barn(inVertical)">
                                      <p:cBhvr>
                                        <p:cTn id="17" dur="500"/>
                                        <p:tgtEl>
                                          <p:spTgt spid="2765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1">
            <a:extLst>
              <a:ext uri="{FF2B5EF4-FFF2-40B4-BE49-F238E27FC236}">
                <a16:creationId xmlns:a16="http://schemas.microsoft.com/office/drawing/2014/main" id="{7CC5F953-2CB3-4140-BDF1-446883EEC9E8}"/>
              </a:ext>
            </a:extLst>
          </p:cNvPr>
          <p:cNvSpPr>
            <a:spLocks noGrp="1" noChangeArrowheads="1"/>
          </p:cNvSpPr>
          <p:nvPr>
            <p:ph idx="1"/>
          </p:nvPr>
        </p:nvSpPr>
        <p:spPr>
          <a:xfrm>
            <a:off x="619836" y="1143000"/>
            <a:ext cx="10744200" cy="4339650"/>
          </a:xfrm>
        </p:spPr>
        <p:txBody>
          <a:bodyPr wrap="square">
            <a:spAutoFit/>
          </a:bodyPr>
          <a:lstStyle/>
          <a:p>
            <a:pPr marL="0" indent="0" algn="just" eaLnBrk="0" fontAlgn="base" hangingPunct="0">
              <a:lnSpc>
                <a:spcPct val="100000"/>
              </a:lnSpc>
              <a:spcBef>
                <a:spcPts val="1200"/>
              </a:spcBef>
              <a:spcAft>
                <a:spcPts val="1200"/>
              </a:spcAft>
              <a:buNone/>
            </a:pPr>
            <a:r>
              <a:rPr lang="en-US" b="1" smtClean="0">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=&gt; </a:t>
            </a:r>
            <a:r>
              <a:rPr lang="en-US" b="1">
                <a:solidFill>
                  <a:srgbClr val="00B050"/>
                </a:solidFill>
                <a:latin typeface="Times New Roman" panose="02020603050405020304" pitchFamily="18" charset="0"/>
                <a:ea typeface="Times New Roman" panose="02020603050405020304" pitchFamily="18" charset="0"/>
                <a:cs typeface="Times New Roman" panose="02020603050405020304" pitchFamily="18" charset="0"/>
              </a:rPr>
              <a:t>Thiết bị số có các ưu điểm:</a:t>
            </a:r>
          </a:p>
          <a:p>
            <a:pPr marL="0" algn="just" eaLnBrk="0" fontAlgn="base" hangingPunct="0">
              <a:lnSpc>
                <a:spcPct val="100000"/>
              </a:lnSpc>
              <a:spcBef>
                <a:spcPts val="1200"/>
              </a:spcBef>
              <a:spcAft>
                <a:spcPts val="1200"/>
              </a:spcAft>
            </a:pPr>
            <a:r>
              <a:rPr lang="en-US">
                <a:latin typeface="Times New Roman" panose="02020603050405020304" pitchFamily="18" charset="0"/>
                <a:ea typeface="Times New Roman" panose="02020603050405020304" pitchFamily="18" charset="0"/>
                <a:cs typeface="Times New Roman" panose="02020603050405020304" pitchFamily="18" charset="0"/>
              </a:rPr>
              <a:t>Giúp xử lí thông tin với năng suất rất cao và ổn định</a:t>
            </a:r>
          </a:p>
          <a:p>
            <a:pPr marL="0" algn="just" eaLnBrk="0" fontAlgn="base" hangingPunct="0">
              <a:lnSpc>
                <a:spcPct val="100000"/>
              </a:lnSpc>
              <a:spcBef>
                <a:spcPts val="1200"/>
              </a:spcBef>
              <a:spcAft>
                <a:spcPts val="1200"/>
              </a:spcAft>
            </a:pPr>
            <a:r>
              <a:rPr lang="en-US">
                <a:latin typeface="Times New Roman" panose="02020603050405020304" pitchFamily="18" charset="0"/>
                <a:ea typeface="Times New Roman" panose="02020603050405020304" pitchFamily="18" charset="0"/>
                <a:cs typeface="Times New Roman" panose="02020603050405020304" pitchFamily="18" charset="0"/>
              </a:rPr>
              <a:t>Có khả năng lưu trữ với dung lượng lớn, giá thành rẻ, tìm kiếm nhanh và dễ dàng.</a:t>
            </a:r>
          </a:p>
          <a:p>
            <a:pPr marL="0" algn="just" eaLnBrk="0" fontAlgn="base" hangingPunct="0">
              <a:lnSpc>
                <a:spcPct val="100000"/>
              </a:lnSpc>
              <a:spcBef>
                <a:spcPts val="1200"/>
              </a:spcBef>
              <a:spcAft>
                <a:spcPts val="1200"/>
              </a:spcAft>
            </a:pPr>
            <a:r>
              <a:rPr lang="en-US">
                <a:latin typeface="Times New Roman" panose="02020603050405020304" pitchFamily="18" charset="0"/>
                <a:ea typeface="Times New Roman" panose="02020603050405020304" pitchFamily="18" charset="0"/>
                <a:cs typeface="Times New Roman" panose="02020603050405020304" pitchFamily="18" charset="0"/>
              </a:rPr>
              <a:t>Có khả năng truyền tin với tốc độ rất lớn</a:t>
            </a:r>
          </a:p>
          <a:p>
            <a:pPr marL="0" algn="just" eaLnBrk="0" fontAlgn="base" hangingPunct="0">
              <a:lnSpc>
                <a:spcPct val="100000"/>
              </a:lnSpc>
              <a:spcBef>
                <a:spcPts val="1200"/>
              </a:spcBef>
              <a:spcAft>
                <a:spcPts val="1200"/>
              </a:spcAft>
            </a:pPr>
            <a:r>
              <a:rPr lang="en-US">
                <a:latin typeface="Times New Roman" panose="02020603050405020304" pitchFamily="18" charset="0"/>
                <a:ea typeface="Times New Roman" panose="02020603050405020304" pitchFamily="18" charset="0"/>
                <a:cs typeface="Times New Roman" panose="02020603050405020304" pitchFamily="18" charset="0"/>
              </a:rPr>
              <a:t>Giúp thực hiện tự động, chính xác, chi phí thấp và tiện lợi hơn một số việc.</a:t>
            </a:r>
          </a:p>
        </p:txBody>
      </p:sp>
      <p:sp>
        <p:nvSpPr>
          <p:cNvPr id="4" name="Slide Number Placeholder 3"/>
          <p:cNvSpPr>
            <a:spLocks noGrp="1"/>
          </p:cNvSpPr>
          <p:nvPr>
            <p:ph type="sldNum" sz="quarter" idx="12"/>
          </p:nvPr>
        </p:nvSpPr>
        <p:spPr/>
        <p:txBody>
          <a:bodyPr/>
          <a:lstStyle/>
          <a:p>
            <a:pPr>
              <a:defRPr/>
            </a:pPr>
            <a:fld id="{73A23075-486E-4589-8B87-5588153A125F}" type="slidenum">
              <a:rPr lang="en-US" altLang="en-US" smtClean="0"/>
              <a:pPr>
                <a:defRPr/>
              </a:pPr>
              <a:t>26</a:t>
            </a:fld>
            <a:endParaRPr lang="en-US" altLang="en-US"/>
          </a:p>
        </p:txBody>
      </p:sp>
    </p:spTree>
    <p:extLst>
      <p:ext uri="{BB962C8B-B14F-4D97-AF65-F5344CB8AC3E}">
        <p14:creationId xmlns:p14="http://schemas.microsoft.com/office/powerpoint/2010/main" val="4088750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barn(inVertical)">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barn(inVertical)">
                                      <p:cBhvr>
                                        <p:cTn id="12" dur="500"/>
                                        <p:tgtEl>
                                          <p:spTgt spid="276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650">
                                            <p:txEl>
                                              <p:pRg st="2" end="2"/>
                                            </p:txEl>
                                          </p:spTgt>
                                        </p:tgtEl>
                                        <p:attrNameLst>
                                          <p:attrName>style.visibility</p:attrName>
                                        </p:attrNameLst>
                                      </p:cBhvr>
                                      <p:to>
                                        <p:strVal val="visible"/>
                                      </p:to>
                                    </p:set>
                                    <p:animEffect transition="in" filter="barn(inVertical)">
                                      <p:cBhvr>
                                        <p:cTn id="17" dur="500"/>
                                        <p:tgtEl>
                                          <p:spTgt spid="276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7650">
                                            <p:txEl>
                                              <p:pRg st="3" end="3"/>
                                            </p:txEl>
                                          </p:spTgt>
                                        </p:tgtEl>
                                        <p:attrNameLst>
                                          <p:attrName>style.visibility</p:attrName>
                                        </p:attrNameLst>
                                      </p:cBhvr>
                                      <p:to>
                                        <p:strVal val="visible"/>
                                      </p:to>
                                    </p:set>
                                    <p:animEffect transition="in" filter="barn(inVertical)">
                                      <p:cBhvr>
                                        <p:cTn id="22" dur="500"/>
                                        <p:tgtEl>
                                          <p:spTgt spid="276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7650">
                                            <p:txEl>
                                              <p:pRg st="4" end="4"/>
                                            </p:txEl>
                                          </p:spTgt>
                                        </p:tgtEl>
                                        <p:attrNameLst>
                                          <p:attrName>style.visibility</p:attrName>
                                        </p:attrNameLst>
                                      </p:cBhvr>
                                      <p:to>
                                        <p:strVal val="visible"/>
                                      </p:to>
                                    </p:set>
                                    <p:animEffect transition="in" filter="barn(inVertical)">
                                      <p:cBhvr>
                                        <p:cTn id="27" dur="500"/>
                                        <p:tgtEl>
                                          <p:spTgt spid="2765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16">
            <a:extLst>
              <a:ext uri="{FF2B5EF4-FFF2-40B4-BE49-F238E27FC236}">
                <a16:creationId xmlns:a16="http://schemas.microsoft.com/office/drawing/2014/main" id="{72A2E609-B40B-4C38-83FB-306999FECE69}"/>
              </a:ext>
            </a:extLst>
          </p:cNvPr>
          <p:cNvSpPr/>
          <p:nvPr/>
        </p:nvSpPr>
        <p:spPr>
          <a:xfrm>
            <a:off x="990600" y="32658"/>
            <a:ext cx="10668000" cy="1796142"/>
          </a:xfrm>
          <a:prstGeom prst="cloudCallout">
            <a:avLst>
              <a:gd name="adj1" fmla="val -45795"/>
              <a:gd name="adj2" fmla="val 40120"/>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defTabSz="990600">
              <a:spcBef>
                <a:spcPts val="1200"/>
              </a:spcBef>
              <a:spcAft>
                <a:spcPts val="1200"/>
              </a:spcAft>
            </a:pPr>
            <a:r>
              <a:rPr lang="en-US" sz="2800" smtClean="0">
                <a:solidFill>
                  <a:srgbClr val="0070C0"/>
                </a:solidFill>
                <a:latin typeface="Times New Roman" panose="02020603050405020304" pitchFamily="18" charset="0"/>
                <a:cs typeface="Times New Roman" panose="02020603050405020304" pitchFamily="18" charset="0"/>
              </a:rPr>
              <a:t>1. </a:t>
            </a:r>
            <a:r>
              <a:rPr lang="en-US" sz="2800" b="0" smtClean="0">
                <a:solidFill>
                  <a:schemeClr val="tx1"/>
                </a:solidFill>
                <a:latin typeface="Times New Roman" panose="02020603050405020304" pitchFamily="18" charset="0"/>
                <a:cs typeface="Times New Roman" panose="02020603050405020304" pitchFamily="18" charset="0"/>
              </a:rPr>
              <a:t>Em </a:t>
            </a:r>
            <a:r>
              <a:rPr lang="en-US" sz="2800" b="0">
                <a:solidFill>
                  <a:schemeClr val="tx1"/>
                </a:solidFill>
                <a:latin typeface="Times New Roman" panose="02020603050405020304" pitchFamily="18" charset="0"/>
                <a:cs typeface="Times New Roman" panose="02020603050405020304" pitchFamily="18" charset="0"/>
              </a:rPr>
              <a:t>hãy so sánh việc gửi thư qua đường bưu điện và gửi thư điện </a:t>
            </a:r>
            <a:r>
              <a:rPr lang="en-US" sz="2800" b="0" smtClean="0">
                <a:solidFill>
                  <a:schemeClr val="tx1"/>
                </a:solidFill>
                <a:latin typeface="Times New Roman" panose="02020603050405020304" pitchFamily="18" charset="0"/>
                <a:cs typeface="Times New Roman" panose="02020603050405020304" pitchFamily="18" charset="0"/>
              </a:rPr>
              <a:t>tử</a:t>
            </a:r>
            <a:endParaRPr lang="en-US" sz="2800" b="0">
              <a:solidFill>
                <a:schemeClr val="tx1"/>
              </a:solidFill>
              <a:latin typeface="Times New Roman" panose="02020603050405020304" pitchFamily="18" charset="0"/>
              <a:cs typeface="Times New Roman" panose="02020603050405020304" pitchFamily="18" charset="0"/>
            </a:endParaRPr>
          </a:p>
        </p:txBody>
      </p:sp>
      <p:pic>
        <p:nvPicPr>
          <p:cNvPr id="6" name="Picture 5"/>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47674" y1="77608" x2="47674" y2="77608"/>
                      </a14:backgroundRemoval>
                    </a14:imgEffect>
                  </a14:imgLayer>
                </a14:imgProps>
              </a:ext>
            </a:extLst>
          </a:blip>
          <a:srcRect l="28604" t="12170" r="26744" b="9944"/>
          <a:stretch/>
        </p:blipFill>
        <p:spPr>
          <a:xfrm>
            <a:off x="397328" y="228600"/>
            <a:ext cx="838200" cy="1012463"/>
          </a:xfrm>
          <a:prstGeom prst="rect">
            <a:avLst/>
          </a:prstGeom>
        </p:spPr>
      </p:pic>
      <p:graphicFrame>
        <p:nvGraphicFramePr>
          <p:cNvPr id="2" name="Table 1"/>
          <p:cNvGraphicFramePr>
            <a:graphicFrameLocks noGrp="1"/>
          </p:cNvGraphicFramePr>
          <p:nvPr>
            <p:extLst>
              <p:ext uri="{D42A27DB-BD31-4B8C-83A1-F6EECF244321}">
                <p14:modId xmlns:p14="http://schemas.microsoft.com/office/powerpoint/2010/main" val="2977104226"/>
              </p:ext>
            </p:extLst>
          </p:nvPr>
        </p:nvGraphicFramePr>
        <p:xfrm>
          <a:off x="228599" y="3810000"/>
          <a:ext cx="11582401" cy="2654417"/>
        </p:xfrm>
        <a:graphic>
          <a:graphicData uri="http://schemas.openxmlformats.org/drawingml/2006/table">
            <a:tbl>
              <a:tblPr>
                <a:tableStyleId>{5940675A-B579-460E-94D1-54222C63F5DA}</a:tableStyleId>
              </a:tblPr>
              <a:tblGrid>
                <a:gridCol w="3429001">
                  <a:extLst>
                    <a:ext uri="{9D8B030D-6E8A-4147-A177-3AD203B41FA5}">
                      <a16:colId xmlns:a16="http://schemas.microsoft.com/office/drawing/2014/main" val="3938142166"/>
                    </a:ext>
                  </a:extLst>
                </a:gridCol>
                <a:gridCol w="4191000">
                  <a:extLst>
                    <a:ext uri="{9D8B030D-6E8A-4147-A177-3AD203B41FA5}">
                      <a16:colId xmlns:a16="http://schemas.microsoft.com/office/drawing/2014/main" val="2970683607"/>
                    </a:ext>
                  </a:extLst>
                </a:gridCol>
                <a:gridCol w="3962400">
                  <a:extLst>
                    <a:ext uri="{9D8B030D-6E8A-4147-A177-3AD203B41FA5}">
                      <a16:colId xmlns:a16="http://schemas.microsoft.com/office/drawing/2014/main" val="1614617951"/>
                    </a:ext>
                  </a:extLst>
                </a:gridCol>
              </a:tblGrid>
              <a:tr h="311332">
                <a:tc>
                  <a:txBody>
                    <a:bodyPr/>
                    <a:lstStyle/>
                    <a:p>
                      <a:pPr algn="ctr"/>
                      <a:r>
                        <a:rPr lang="en-US" sz="2400" b="1">
                          <a:effectLst/>
                          <a:latin typeface="Times New Roman" panose="02020603050405020304" pitchFamily="18" charset="0"/>
                          <a:cs typeface="Times New Roman" panose="02020603050405020304" pitchFamily="18" charset="0"/>
                        </a:rPr>
                        <a:t>Đặc điểm</a:t>
                      </a:r>
                      <a:endParaRPr lang="en-US" sz="2400" b="1">
                        <a:solidFill>
                          <a:srgbClr val="000000"/>
                        </a:solidFill>
                        <a:effectLst/>
                        <a:latin typeface="Times New Roman" panose="02020603050405020304" pitchFamily="18" charset="0"/>
                        <a:cs typeface="Times New Roman" panose="02020603050405020304" pitchFamily="18" charset="0"/>
                      </a:endParaRPr>
                    </a:p>
                  </a:txBody>
                  <a:tcPr marL="0" marR="0" marT="0" marB="0" anchor="ctr"/>
                </a:tc>
                <a:tc>
                  <a:txBody>
                    <a:bodyPr/>
                    <a:lstStyle/>
                    <a:p>
                      <a:pPr algn="ctr"/>
                      <a:r>
                        <a:rPr lang="vi-VN" sz="2400" b="1">
                          <a:effectLst/>
                          <a:latin typeface="Times New Roman" panose="02020603050405020304" pitchFamily="18" charset="0"/>
                          <a:cs typeface="Times New Roman" panose="02020603050405020304" pitchFamily="18" charset="0"/>
                        </a:rPr>
                        <a:t>Gửi thư theo đường bưu điện</a:t>
                      </a:r>
                      <a:endParaRPr lang="vi-VN" sz="2400" b="1">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vi-VN" sz="2400" b="1">
                          <a:effectLst/>
                          <a:latin typeface="Times New Roman" panose="02020603050405020304" pitchFamily="18" charset="0"/>
                          <a:cs typeface="Times New Roman" panose="02020603050405020304" pitchFamily="18" charset="0"/>
                        </a:rPr>
                        <a:t>Gửi thư điện tử</a:t>
                      </a:r>
                      <a:endParaRPr lang="vi-VN" sz="2400" b="1">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906136755"/>
                  </a:ext>
                </a:extLst>
              </a:tr>
              <a:tr h="622664">
                <a:tc>
                  <a:txBody>
                    <a:bodyPr/>
                    <a:lstStyle/>
                    <a:p>
                      <a:pPr algn="ctr"/>
                      <a:r>
                        <a:rPr lang="vi-VN" sz="2400">
                          <a:effectLst/>
                          <a:latin typeface="Times New Roman" panose="02020603050405020304" pitchFamily="18" charset="0"/>
                          <a:cs typeface="Times New Roman" panose="02020603050405020304" pitchFamily="18" charset="0"/>
                        </a:rPr>
                        <a:t>Thư</a:t>
                      </a:r>
                      <a:endParaRPr lang="vi-VN"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en-US" sz="2400">
                          <a:effectLst/>
                          <a:latin typeface="Times New Roman" panose="02020603050405020304" pitchFamily="18" charset="0"/>
                          <a:cs typeface="Times New Roman" panose="02020603050405020304" pitchFamily="18" charset="0"/>
                        </a:rPr>
                        <a:t>Viết tay, bằng giấy mực, bút</a:t>
                      </a:r>
                      <a:endParaRPr lang="en-US"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vi-VN" sz="2400">
                          <a:effectLst/>
                          <a:latin typeface="Times New Roman" panose="02020603050405020304" pitchFamily="18" charset="0"/>
                          <a:cs typeface="Times New Roman" panose="02020603050405020304" pitchFamily="18" charset="0"/>
                        </a:rPr>
                        <a:t>Gõ chữ từ bàn phím và biết dùng phần mềm thư điện tử</a:t>
                      </a:r>
                      <a:endParaRPr lang="vi-VN"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54181246"/>
                  </a:ext>
                </a:extLst>
              </a:tr>
              <a:tr h="311332">
                <a:tc>
                  <a:txBody>
                    <a:bodyPr/>
                    <a:lstStyle/>
                    <a:p>
                      <a:pPr algn="ctr"/>
                      <a:r>
                        <a:rPr lang="en-US" sz="2400">
                          <a:effectLst/>
                          <a:latin typeface="Times New Roman" panose="02020603050405020304" pitchFamily="18" charset="0"/>
                          <a:cs typeface="Times New Roman" panose="02020603050405020304" pitchFamily="18" charset="0"/>
                        </a:rPr>
                        <a:t>Tốc độ</a:t>
                      </a:r>
                      <a:endParaRPr lang="en-US"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vi-VN" sz="2400">
                          <a:effectLst/>
                          <a:latin typeface="Times New Roman" panose="02020603050405020304" pitchFamily="18" charset="0"/>
                          <a:cs typeface="Times New Roman" panose="02020603050405020304" pitchFamily="18" charset="0"/>
                        </a:rPr>
                        <a:t>Chậm hơn nhiều</a:t>
                      </a:r>
                      <a:endParaRPr lang="vi-VN"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en-US" sz="2400">
                          <a:effectLst/>
                          <a:latin typeface="Times New Roman" panose="02020603050405020304" pitchFamily="18" charset="0"/>
                          <a:cs typeface="Times New Roman" panose="02020603050405020304" pitchFamily="18" charset="0"/>
                        </a:rPr>
                        <a:t>Rất nhanh</a:t>
                      </a:r>
                      <a:endParaRPr lang="en-US"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267954483"/>
                  </a:ext>
                </a:extLst>
              </a:tr>
              <a:tr h="622664">
                <a:tc>
                  <a:txBody>
                    <a:bodyPr/>
                    <a:lstStyle/>
                    <a:p>
                      <a:pPr algn="ctr"/>
                      <a:r>
                        <a:rPr lang="en-US" sz="2400">
                          <a:effectLst/>
                          <a:latin typeface="Times New Roman" panose="02020603050405020304" pitchFamily="18" charset="0"/>
                          <a:cs typeface="Times New Roman" panose="02020603050405020304" pitchFamily="18" charset="0"/>
                        </a:rPr>
                        <a:t>Chi phí</a:t>
                      </a:r>
                      <a:endParaRPr lang="en-US"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vi-VN" sz="2400">
                          <a:effectLst/>
                          <a:latin typeface="Times New Roman" panose="02020603050405020304" pitchFamily="18" charset="0"/>
                          <a:cs typeface="Times New Roman" panose="02020603050405020304" pitchFamily="18" charset="0"/>
                        </a:rPr>
                        <a:t>Cao hơn, tuỳ vào khoảng cách</a:t>
                      </a:r>
                      <a:endParaRPr lang="vi-VN"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en-US" sz="2400">
                          <a:effectLst/>
                          <a:latin typeface="Times New Roman" panose="02020603050405020304" pitchFamily="18" charset="0"/>
                          <a:cs typeface="Times New Roman" panose="02020603050405020304" pitchFamily="18" charset="0"/>
                        </a:rPr>
                        <a:t>Rất nhỏ chỉ vài giây tới vài phút tuỳ tốc độ mạng</a:t>
                      </a:r>
                      <a:endParaRPr lang="en-US"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03077080"/>
                  </a:ext>
                </a:extLst>
              </a:tr>
              <a:tr h="459857">
                <a:tc>
                  <a:txBody>
                    <a:bodyPr/>
                    <a:lstStyle/>
                    <a:p>
                      <a:pPr algn="ctr"/>
                      <a:r>
                        <a:rPr lang="vi-VN" sz="2400">
                          <a:effectLst/>
                          <a:latin typeface="Times New Roman" panose="02020603050405020304" pitchFamily="18" charset="0"/>
                          <a:cs typeface="Times New Roman" panose="02020603050405020304" pitchFamily="18" charset="0"/>
                        </a:rPr>
                        <a:t>Khối lượng gửi và nhận</a:t>
                      </a:r>
                      <a:endParaRPr lang="vi-VN"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vi-VN" sz="2400">
                          <a:effectLst/>
                          <a:latin typeface="Times New Roman" panose="02020603050405020304" pitchFamily="18" charset="0"/>
                          <a:cs typeface="Times New Roman" panose="02020603050405020304" pitchFamily="18" charset="0"/>
                        </a:rPr>
                        <a:t>Nhỏ hơn</a:t>
                      </a:r>
                      <a:endParaRPr lang="vi-VN"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r>
                        <a:rPr lang="vi-VN" sz="2400">
                          <a:effectLst/>
                          <a:latin typeface="Times New Roman" panose="02020603050405020304" pitchFamily="18" charset="0"/>
                          <a:cs typeface="Times New Roman" panose="02020603050405020304" pitchFamily="18" charset="0"/>
                        </a:rPr>
                        <a:t>Lớn hơn rất nhiều</a:t>
                      </a:r>
                      <a:endParaRPr lang="vi-VN" sz="2400">
                        <a:solidFill>
                          <a:srgbClr val="000000"/>
                        </a:solidFill>
                        <a:effectLst/>
                        <a:latin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4675521"/>
                  </a:ext>
                </a:extLst>
              </a:tr>
            </a:tbl>
          </a:graphicData>
        </a:graphic>
      </p:graphicFrame>
      <p:sp>
        <p:nvSpPr>
          <p:cNvPr id="5" name="Rectangle 1"/>
          <p:cNvSpPr>
            <a:spLocks noChangeArrowheads="1"/>
          </p:cNvSpPr>
          <p:nvPr/>
        </p:nvSpPr>
        <p:spPr bwMode="auto">
          <a:xfrm>
            <a:off x="228599" y="1973014"/>
            <a:ext cx="11582401" cy="1692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a:defRPr>
                <a:solidFill>
                  <a:schemeClr val="tx1"/>
                </a:solidFill>
                <a:latin typeface="Arial" panose="020B0604020202020204" pitchFamily="34" charset="0"/>
              </a:defRPr>
            </a:lvl3pPr>
            <a:lvl4pPr>
              <a:defRPr>
                <a:solidFill>
                  <a:schemeClr val="tx1"/>
                </a:solidFill>
                <a:latin typeface="Arial" panose="020B0604020202020204" pitchFamily="34" charset="0"/>
              </a:defRPr>
            </a:lvl4pPr>
            <a:lvl5pPr>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914400" rtl="0" eaLnBrk="0" fontAlgn="base" latinLnBrk="0" hangingPunct="0">
              <a:lnSpc>
                <a:spcPct val="100000"/>
              </a:lnSpc>
              <a:spcBef>
                <a:spcPts val="600"/>
              </a:spcBef>
              <a:spcAft>
                <a:spcPts val="600"/>
              </a:spcAft>
              <a:buClrTx/>
              <a:buSzTx/>
              <a:buFontTx/>
              <a:buNone/>
              <a:tabLst/>
            </a:pPr>
            <a:r>
              <a:rPr kumimoji="0" lang="en-US" altLang="en-US" sz="2800" b="1" i="0" u="none" strike="noStrike" cap="none" normalizeH="0" baseline="0" smtClean="0">
                <a:ln>
                  <a:noFill/>
                </a:ln>
                <a:solidFill>
                  <a:srgbClr val="008000"/>
                </a:solidFill>
                <a:effectLst/>
                <a:latin typeface="Times New Roman" panose="02020603050405020304" pitchFamily="18" charset="0"/>
                <a:cs typeface="Times New Roman" panose="02020603050405020304" pitchFamily="18" charset="0"/>
              </a:rPr>
              <a:t>Lời giải:</a:t>
            </a:r>
            <a:endParaRPr kumimoji="0" lang="en-US" altLang="en-US" sz="2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en-US" altLang="en-US" sz="28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Giống nhau: Đều nhằm chuyển thư tới người nhận</a:t>
            </a:r>
            <a:endParaRPr kumimoji="0" lang="en-US" altLang="en-US" sz="2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ts val="600"/>
              </a:spcBef>
              <a:spcAft>
                <a:spcPts val="600"/>
              </a:spcAft>
              <a:buClrTx/>
              <a:buSzTx/>
              <a:buFontTx/>
              <a:buNone/>
              <a:tabLst/>
            </a:pPr>
            <a:r>
              <a:rPr kumimoji="0" lang="en-US" altLang="en-US" sz="2800" b="0" i="0" u="none" strike="noStrike" cap="none" normalizeH="0" baseline="0" smtClean="0">
                <a:ln>
                  <a:noFill/>
                </a:ln>
                <a:solidFill>
                  <a:srgbClr val="000000"/>
                </a:solidFill>
                <a:effectLst/>
                <a:latin typeface="Times New Roman" panose="02020603050405020304" pitchFamily="18" charset="0"/>
                <a:cs typeface="Times New Roman" panose="02020603050405020304" pitchFamily="18" charset="0"/>
              </a:rPr>
              <a:t>- Khác nhau: </a:t>
            </a:r>
            <a:endParaRPr kumimoji="0" lang="en-US" altLang="en-US" sz="2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566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arn(inVertic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loud Callout 16">
            <a:extLst>
              <a:ext uri="{FF2B5EF4-FFF2-40B4-BE49-F238E27FC236}">
                <a16:creationId xmlns:a16="http://schemas.microsoft.com/office/drawing/2014/main" id="{72A2E609-B40B-4C38-83FB-306999FECE69}"/>
              </a:ext>
            </a:extLst>
          </p:cNvPr>
          <p:cNvSpPr/>
          <p:nvPr/>
        </p:nvSpPr>
        <p:spPr>
          <a:xfrm>
            <a:off x="990600" y="228600"/>
            <a:ext cx="10668000" cy="3886200"/>
          </a:xfrm>
          <a:prstGeom prst="cloudCallout">
            <a:avLst>
              <a:gd name="adj1" fmla="val -45795"/>
              <a:gd name="adj2" fmla="val 40120"/>
            </a:avLst>
          </a:prstGeom>
        </p:spPr>
        <p:style>
          <a:lnRef idx="2">
            <a:schemeClr val="accent6"/>
          </a:lnRef>
          <a:fillRef idx="1">
            <a:schemeClr val="lt1"/>
          </a:fillRef>
          <a:effectRef idx="0">
            <a:schemeClr val="accent6"/>
          </a:effectRef>
          <a:fontRef idx="minor">
            <a:schemeClr val="dk1"/>
          </a:fontRef>
        </p:style>
        <p:txBody>
          <a:bodyPr wrap="square" lIns="0" tIns="0" rIns="0" bIns="0" anchor="ctr" anchorCtr="0">
            <a:noAutofit/>
          </a:bodyPr>
          <a:lstStyle/>
          <a:p>
            <a:pPr algn="just" defTabSz="990600">
              <a:spcBef>
                <a:spcPts val="1200"/>
              </a:spcBef>
              <a:spcAft>
                <a:spcPts val="1200"/>
              </a:spcAft>
            </a:pPr>
            <a:r>
              <a:rPr lang="en-US" sz="2800" smtClean="0">
                <a:solidFill>
                  <a:srgbClr val="0070C0"/>
                </a:solidFill>
                <a:latin typeface="Times New Roman" panose="02020603050405020304" pitchFamily="18" charset="0"/>
                <a:cs typeface="Times New Roman" panose="02020603050405020304" pitchFamily="18" charset="0"/>
              </a:rPr>
              <a:t>2</a:t>
            </a:r>
            <a:r>
              <a:rPr lang="en-US" sz="2800">
                <a:solidFill>
                  <a:srgbClr val="0070C0"/>
                </a:solidFill>
                <a:latin typeface="Times New Roman" panose="02020603050405020304" pitchFamily="18" charset="0"/>
                <a:cs typeface="Times New Roman" panose="02020603050405020304" pitchFamily="18" charset="0"/>
              </a:rPr>
              <a:t>. </a:t>
            </a:r>
            <a:r>
              <a:rPr lang="en-US" sz="2800" b="0" smtClean="0">
                <a:solidFill>
                  <a:schemeClr val="tx1"/>
                </a:solidFill>
                <a:latin typeface="Times New Roman" panose="02020603050405020304" pitchFamily="18" charset="0"/>
                <a:cs typeface="Times New Roman" panose="02020603050405020304" pitchFamily="18" charset="0"/>
              </a:rPr>
              <a:t>Giả </a:t>
            </a:r>
            <a:r>
              <a:rPr lang="en-US" sz="2800" b="0">
                <a:solidFill>
                  <a:schemeClr val="tx1"/>
                </a:solidFill>
                <a:latin typeface="Times New Roman" panose="02020603050405020304" pitchFamily="18" charset="0"/>
                <a:cs typeface="Times New Roman" panose="02020603050405020304" pitchFamily="18" charset="0"/>
              </a:rPr>
              <a:t>sử để số hóa một cuốn sách kể cả văn bản và hình ảnh cần dữ liệu khối lượng dữ liệu khoảng 50 MB. Thư viện của trường có khoảng 2000 cuốn sách, Nếu số hóa thì cần khoảng bao nhiêu GB để lưu trữ? Có thể chứa nội dung đó trong thẻ nhớ 256GB hay không?</a:t>
            </a:r>
          </a:p>
        </p:txBody>
      </p:sp>
      <p:pic>
        <p:nvPicPr>
          <p:cNvPr id="3" name="Picture 13" descr="http://www.holycrapitslate.com/wp-content/uploads/2015/02/question-mark.jpg">
            <a:extLst>
              <a:ext uri="{FF2B5EF4-FFF2-40B4-BE49-F238E27FC236}">
                <a16:creationId xmlns:a16="http://schemas.microsoft.com/office/drawing/2014/main" id="{EC48E414-58F5-4EE9-ABAE-7F5A5F76C7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57" y="5464628"/>
            <a:ext cx="1567543" cy="1393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rotWithShape="1">
          <a:blip r:embed="rId3">
            <a:extLst>
              <a:ext uri="{BEBA8EAE-BF5A-486C-A8C5-ECC9F3942E4B}">
                <a14:imgProps xmlns:a14="http://schemas.microsoft.com/office/drawing/2010/main">
                  <a14:imgLayer r:embed="rId4">
                    <a14:imgEffect>
                      <a14:backgroundRemoval t="10000" b="90000" l="10000" r="90000">
                        <a14:foregroundMark x1="47674" y1="77608" x2="47674" y2="77608"/>
                      </a14:backgroundRemoval>
                    </a14:imgEffect>
                  </a14:imgLayer>
                </a14:imgProps>
              </a:ext>
            </a:extLst>
          </a:blip>
          <a:srcRect l="28604" t="12170" r="26744" b="9944"/>
          <a:stretch/>
        </p:blipFill>
        <p:spPr>
          <a:xfrm>
            <a:off x="571500" y="533400"/>
            <a:ext cx="838200" cy="1012463"/>
          </a:xfrm>
          <a:prstGeom prst="rect">
            <a:avLst/>
          </a:prstGeom>
        </p:spPr>
      </p:pic>
      <p:sp>
        <p:nvSpPr>
          <p:cNvPr id="2" name="Rectangle 1"/>
          <p:cNvSpPr/>
          <p:nvPr/>
        </p:nvSpPr>
        <p:spPr>
          <a:xfrm>
            <a:off x="1613848" y="4419600"/>
            <a:ext cx="10273352" cy="1692771"/>
          </a:xfrm>
          <a:prstGeom prst="rect">
            <a:avLst/>
          </a:prstGeom>
        </p:spPr>
        <p:txBody>
          <a:bodyPr wrap="square">
            <a:spAutoFit/>
          </a:bodyPr>
          <a:lstStyle/>
          <a:p>
            <a:pPr algn="just">
              <a:spcBef>
                <a:spcPts val="600"/>
              </a:spcBef>
              <a:spcAft>
                <a:spcPts val="600"/>
              </a:spcAft>
            </a:pPr>
            <a:r>
              <a:rPr lang="vi-VN" sz="2800">
                <a:solidFill>
                  <a:srgbClr val="008000"/>
                </a:solidFill>
                <a:latin typeface="+mj-lt"/>
              </a:rPr>
              <a:t>Lời giải:</a:t>
            </a:r>
            <a:endParaRPr lang="vi-VN" sz="2800" b="0">
              <a:solidFill>
                <a:srgbClr val="000000"/>
              </a:solidFill>
              <a:latin typeface="+mj-lt"/>
            </a:endParaRPr>
          </a:p>
          <a:p>
            <a:pPr algn="just">
              <a:spcBef>
                <a:spcPts val="600"/>
              </a:spcBef>
              <a:spcAft>
                <a:spcPts val="600"/>
              </a:spcAft>
            </a:pPr>
            <a:r>
              <a:rPr lang="vi-VN" sz="2800" b="0">
                <a:solidFill>
                  <a:srgbClr val="000000"/>
                </a:solidFill>
                <a:latin typeface="+mj-lt"/>
              </a:rPr>
              <a:t>Tổng dữ liệu cần: </a:t>
            </a:r>
            <a:r>
              <a:rPr lang="vi-VN" sz="2800" b="0" smtClean="0">
                <a:solidFill>
                  <a:srgbClr val="000000"/>
                </a:solidFill>
                <a:latin typeface="+mj-lt"/>
              </a:rPr>
              <a:t>50</a:t>
            </a:r>
            <a:r>
              <a:rPr lang="en-US" sz="2800" b="0" smtClean="0">
                <a:solidFill>
                  <a:srgbClr val="000000"/>
                </a:solidFill>
                <a:latin typeface="+mj-lt"/>
              </a:rPr>
              <a:t>x</a:t>
            </a:r>
            <a:r>
              <a:rPr lang="vi-VN" sz="2800" b="0" smtClean="0">
                <a:solidFill>
                  <a:srgbClr val="000000"/>
                </a:solidFill>
                <a:latin typeface="+mj-lt"/>
              </a:rPr>
              <a:t>2000=10</a:t>
            </a:r>
            <a:r>
              <a:rPr lang="vi-VN" sz="2800" b="0" baseline="30000" smtClean="0">
                <a:solidFill>
                  <a:srgbClr val="000000"/>
                </a:solidFill>
                <a:latin typeface="+mj-lt"/>
              </a:rPr>
              <a:t>5</a:t>
            </a:r>
            <a:r>
              <a:rPr lang="vi-VN" sz="2800" b="0" smtClean="0">
                <a:solidFill>
                  <a:srgbClr val="000000"/>
                </a:solidFill>
                <a:latin typeface="+mj-lt"/>
              </a:rPr>
              <a:t>MB</a:t>
            </a:r>
            <a:r>
              <a:rPr lang="en-US" sz="2800" b="0" smtClean="0">
                <a:solidFill>
                  <a:srgbClr val="000000"/>
                </a:solidFill>
                <a:latin typeface="+mj-lt"/>
              </a:rPr>
              <a:t> </a:t>
            </a:r>
            <a:r>
              <a:rPr lang="en-US" sz="2800" b="0" smtClean="0">
                <a:solidFill>
                  <a:srgbClr val="000000"/>
                </a:solidFill>
                <a:latin typeface="Times New Roman" panose="02020603050405020304" pitchFamily="18" charset="0"/>
                <a:cs typeface="Times New Roman" panose="02020603050405020304" pitchFamily="18" charset="0"/>
              </a:rPr>
              <a:t>= 10</a:t>
            </a:r>
            <a:r>
              <a:rPr lang="en-US" sz="2800" b="0" baseline="30000" smtClean="0">
                <a:solidFill>
                  <a:srgbClr val="000000"/>
                </a:solidFill>
                <a:latin typeface="Times New Roman" panose="02020603050405020304" pitchFamily="18" charset="0"/>
                <a:cs typeface="Times New Roman" panose="02020603050405020304" pitchFamily="18" charset="0"/>
              </a:rPr>
              <a:t>5</a:t>
            </a:r>
            <a:r>
              <a:rPr lang="en-US" sz="2800" b="0" smtClean="0">
                <a:solidFill>
                  <a:srgbClr val="000000"/>
                </a:solidFill>
                <a:latin typeface="Times New Roman" panose="02020603050405020304" pitchFamily="18" charset="0"/>
                <a:cs typeface="Times New Roman" panose="02020603050405020304" pitchFamily="18" charset="0"/>
              </a:rPr>
              <a:t>/2</a:t>
            </a:r>
            <a:r>
              <a:rPr lang="en-US" sz="2800" b="0" baseline="30000" smtClean="0">
                <a:solidFill>
                  <a:srgbClr val="000000"/>
                </a:solidFill>
                <a:latin typeface="Times New Roman" panose="02020603050405020304" pitchFamily="18" charset="0"/>
                <a:cs typeface="Times New Roman" panose="02020603050405020304" pitchFamily="18" charset="0"/>
              </a:rPr>
              <a:t>10</a:t>
            </a:r>
            <a:r>
              <a:rPr lang="en-US" sz="2800" b="0" smtClean="0">
                <a:solidFill>
                  <a:srgbClr val="000000"/>
                </a:solidFill>
                <a:latin typeface="Times New Roman" panose="02020603050405020304" pitchFamily="18" charset="0"/>
                <a:cs typeface="Times New Roman" panose="02020603050405020304" pitchFamily="18" charset="0"/>
              </a:rPr>
              <a:t> ≈</a:t>
            </a:r>
            <a:r>
              <a:rPr lang="vi-VN" sz="2800" b="0" smtClean="0">
                <a:solidFill>
                  <a:srgbClr val="000000"/>
                </a:solidFill>
                <a:latin typeface="Times New Roman" panose="02020603050405020304" pitchFamily="18" charset="0"/>
                <a:cs typeface="Times New Roman" panose="02020603050405020304" pitchFamily="18" charset="0"/>
              </a:rPr>
              <a:t> </a:t>
            </a:r>
            <a:r>
              <a:rPr lang="vi-VN" sz="2800" b="0">
                <a:solidFill>
                  <a:srgbClr val="000000"/>
                </a:solidFill>
                <a:latin typeface="Times New Roman" panose="02020603050405020304" pitchFamily="18" charset="0"/>
                <a:cs typeface="Times New Roman" panose="02020603050405020304" pitchFamily="18" charset="0"/>
              </a:rPr>
              <a:t>97,7GB </a:t>
            </a:r>
            <a:r>
              <a:rPr lang="vi-VN" sz="2800" b="0">
                <a:solidFill>
                  <a:srgbClr val="000000"/>
                </a:solidFill>
                <a:latin typeface="+mj-lt"/>
              </a:rPr>
              <a:t>&lt; 256GB</a:t>
            </a:r>
          </a:p>
          <a:p>
            <a:pPr algn="just">
              <a:spcBef>
                <a:spcPts val="600"/>
              </a:spcBef>
              <a:spcAft>
                <a:spcPts val="600"/>
              </a:spcAft>
            </a:pPr>
            <a:r>
              <a:rPr lang="vi-VN" sz="2800" b="0">
                <a:solidFill>
                  <a:srgbClr val="000000"/>
                </a:solidFill>
                <a:latin typeface="+mj-lt"/>
              </a:rPr>
              <a:t>⇒ Có thể chứa </a:t>
            </a:r>
            <a:r>
              <a:rPr lang="vi-VN" sz="2800" b="0" smtClean="0">
                <a:solidFill>
                  <a:srgbClr val="000000"/>
                </a:solidFill>
                <a:latin typeface="+mj-lt"/>
              </a:rPr>
              <a:t>được</a:t>
            </a:r>
            <a:endParaRPr lang="vi-VN" sz="2800" b="0" i="0">
              <a:solidFill>
                <a:srgbClr val="000000"/>
              </a:solidFill>
              <a:effectLst/>
              <a:latin typeface="+mj-lt"/>
            </a:endParaRPr>
          </a:p>
        </p:txBody>
      </p:sp>
    </p:spTree>
    <p:extLst>
      <p:ext uri="{BB962C8B-B14F-4D97-AF65-F5344CB8AC3E}">
        <p14:creationId xmlns:p14="http://schemas.microsoft.com/office/powerpoint/2010/main" val="1141277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arn(inVertic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2573153-F394-4877-A53A-0BA9A2E47DA8}"/>
              </a:ext>
            </a:extLst>
          </p:cNvPr>
          <p:cNvSpPr>
            <a:spLocks noGrp="1"/>
          </p:cNvSpPr>
          <p:nvPr>
            <p:ph idx="1"/>
          </p:nvPr>
        </p:nvSpPr>
        <p:spPr>
          <a:xfrm>
            <a:off x="838200" y="1404258"/>
            <a:ext cx="10515600" cy="2670175"/>
          </a:xfrm>
        </p:spPr>
        <p:txBody>
          <a:bodyPr rtlCol="0">
            <a:normAutofit/>
          </a:bodyPr>
          <a:lstStyle/>
          <a:p>
            <a:pPr marL="0" indent="0" algn="just">
              <a:lnSpc>
                <a:spcPct val="100000"/>
              </a:lnSpc>
              <a:spcBef>
                <a:spcPts val="1200"/>
              </a:spcBef>
              <a:spcAft>
                <a:spcPts val="1200"/>
              </a:spcAft>
              <a:buNone/>
            </a:pPr>
            <a:r>
              <a:rPr lang="nl-NL" b="1">
                <a:solidFill>
                  <a:srgbClr val="0070C0"/>
                </a:solidFill>
                <a:latin typeface="Times New Roman" panose="02020603050405020304" pitchFamily="18" charset="0"/>
                <a:cs typeface="Times New Roman" panose="02020603050405020304" pitchFamily="18" charset="0"/>
              </a:rPr>
              <a:t>Bài 1.</a:t>
            </a:r>
            <a:r>
              <a:rPr lang="nl-NL">
                <a:solidFill>
                  <a:srgbClr val="0070C0"/>
                </a:solidFill>
                <a:latin typeface="Times New Roman" panose="02020603050405020304" pitchFamily="18" charset="0"/>
                <a:cs typeface="Times New Roman" panose="02020603050405020304" pitchFamily="18" charset="0"/>
              </a:rPr>
              <a:t> </a:t>
            </a:r>
            <a:r>
              <a:rPr lang="nl-NL">
                <a:latin typeface="Times New Roman" panose="02020603050405020304" pitchFamily="18" charset="0"/>
                <a:cs typeface="Times New Roman" panose="02020603050405020304" pitchFamily="18" charset="0"/>
              </a:rPr>
              <a:t>Từ dữ liệu điểm các môn học của học sinh, có thể rút ra những thông tin gì. Mô tả sơ bộ xử lí để rút ra một thông tin trong số đó.</a:t>
            </a:r>
            <a:endParaRPr lang="en-US">
              <a:latin typeface="Times New Roman" panose="02020603050405020304" pitchFamily="18" charset="0"/>
              <a:cs typeface="Times New Roman" panose="02020603050405020304" pitchFamily="18" charset="0"/>
            </a:endParaRPr>
          </a:p>
          <a:p>
            <a:pPr marL="0" indent="0" algn="just">
              <a:lnSpc>
                <a:spcPct val="100000"/>
              </a:lnSpc>
              <a:spcBef>
                <a:spcPts val="1200"/>
              </a:spcBef>
              <a:spcAft>
                <a:spcPts val="1200"/>
              </a:spcAft>
              <a:buNone/>
            </a:pPr>
            <a:r>
              <a:rPr lang="nl-NL" b="1">
                <a:solidFill>
                  <a:srgbClr val="0070C0"/>
                </a:solidFill>
                <a:latin typeface="Times New Roman" panose="02020603050405020304" pitchFamily="18" charset="0"/>
                <a:cs typeface="Times New Roman" panose="02020603050405020304" pitchFamily="18" charset="0"/>
              </a:rPr>
              <a:t>Bài 2. </a:t>
            </a:r>
            <a:r>
              <a:rPr lang="nl-NL">
                <a:latin typeface="Times New Roman" panose="02020603050405020304" pitchFamily="18" charset="0"/>
                <a:cs typeface="Times New Roman" panose="02020603050405020304" pitchFamily="18" charset="0"/>
              </a:rPr>
              <a:t>Hình 1.3 là danh sách các tệp ảnh lấy ra từ thẻ nhớ của một máy ảnh số. Em hãy tính toán một thẻ nhớ 15 GB có thể chứa tối đa bao nhiêu ảnh tính theo dộ lớn trung bình của ảnh. </a:t>
            </a:r>
            <a:endParaRPr lang="en-US">
              <a:latin typeface="Times New Roman" panose="02020603050405020304" pitchFamily="18" charset="0"/>
              <a:cs typeface="Times New Roman" panose="02020603050405020304" pitchFamily="18" charset="0"/>
            </a:endParaRPr>
          </a:p>
        </p:txBody>
      </p:sp>
      <p:pic>
        <p:nvPicPr>
          <p:cNvPr id="4" name="Picture 3"/>
          <p:cNvPicPr/>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12865" t="48756" r="56218" b="35898"/>
          <a:stretch/>
        </p:blipFill>
        <p:spPr bwMode="auto">
          <a:xfrm>
            <a:off x="2362200" y="4223065"/>
            <a:ext cx="8300720" cy="2330135"/>
          </a:xfrm>
          <a:prstGeom prst="rect">
            <a:avLst/>
          </a:prstGeom>
          <a:ln>
            <a:noFill/>
          </a:ln>
          <a:extLst>
            <a:ext uri="{53640926-AAD7-44D8-BBD7-CCE9431645EC}">
              <a14:shadowObscured xmlns:a14="http://schemas.microsoft.com/office/drawing/2010/main"/>
            </a:ext>
          </a:extLst>
        </p:spPr>
      </p:pic>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29</a:t>
            </a:fld>
            <a:endParaRPr lang="en-US" altLang="en-US"/>
          </a:p>
        </p:txBody>
      </p:sp>
      <p:pic>
        <p:nvPicPr>
          <p:cNvPr id="7" name="Content Placeholder 6">
            <a:extLst>
              <a:ext uri="{FF2B5EF4-FFF2-40B4-BE49-F238E27FC236}">
                <a16:creationId xmlns:a16="http://schemas.microsoft.com/office/drawing/2014/main" id="{49AA611B-924B-4BF3-BE92-1021BFE16D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6000" y="166778"/>
            <a:ext cx="4800000" cy="124771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a:defRPr/>
            </a:pPr>
            <a:fld id="{73A23075-486E-4589-8B87-5588153A125F}" type="slidenum">
              <a:rPr lang="en-US" altLang="en-US" smtClean="0"/>
              <a:pPr>
                <a:defRPr/>
              </a:pPr>
              <a:t>30</a:t>
            </a:fld>
            <a:endParaRPr lang="en-US" altLang="en-US"/>
          </a:p>
        </p:txBody>
      </p:sp>
      <p:pic>
        <p:nvPicPr>
          <p:cNvPr id="5" name="Content Placeholder 5">
            <a:extLst>
              <a:ext uri="{FF2B5EF4-FFF2-40B4-BE49-F238E27FC236}">
                <a16:creationId xmlns:a16="http://schemas.microsoft.com/office/drawing/2014/main" id="{78F87049-0AD0-4BED-BBF7-647C1D8D835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33800" y="-36394"/>
            <a:ext cx="4177778" cy="1815873"/>
          </a:xfrm>
        </p:spPr>
      </p:pic>
      <p:sp>
        <p:nvSpPr>
          <p:cNvPr id="7" name="Rectangle 6"/>
          <p:cNvSpPr/>
          <p:nvPr/>
        </p:nvSpPr>
        <p:spPr>
          <a:xfrm>
            <a:off x="1143000" y="2267913"/>
            <a:ext cx="10363200" cy="3065455"/>
          </a:xfrm>
          <a:prstGeom prst="rect">
            <a:avLst/>
          </a:prstGeom>
        </p:spPr>
        <p:txBody>
          <a:bodyPr wrap="square">
            <a:spAutoFit/>
          </a:bodyPr>
          <a:lstStyle/>
          <a:p>
            <a:pPr marL="0" marR="0" algn="just">
              <a:spcBef>
                <a:spcPts val="1200"/>
              </a:spcBef>
              <a:spcAft>
                <a:spcPts val="1200"/>
              </a:spcAft>
            </a:pPr>
            <a:r>
              <a:rPr lang="en-US" sz="2800" i="1">
                <a:solidFill>
                  <a:srgbClr val="3333FF"/>
                </a:solidFill>
                <a:latin typeface="Times New Roman" panose="02020603050405020304" pitchFamily="18" charset="0"/>
                <a:ea typeface="Times New Roman" panose="02020603050405020304" pitchFamily="18" charset="0"/>
              </a:rPr>
              <a:t>Bài 1.</a:t>
            </a:r>
            <a:r>
              <a:rPr lang="en-US" sz="2800">
                <a:solidFill>
                  <a:srgbClr val="3333FF"/>
                </a:solidFill>
                <a:latin typeface="Times New Roman" panose="02020603050405020304" pitchFamily="18" charset="0"/>
                <a:ea typeface="Times New Roman" panose="02020603050405020304" pitchFamily="18" charset="0"/>
              </a:rPr>
              <a:t> </a:t>
            </a:r>
            <a:r>
              <a:rPr lang="en-US" sz="2800" b="0">
                <a:latin typeface="Times New Roman" panose="02020603050405020304" pitchFamily="18" charset="0"/>
                <a:ea typeface="Times New Roman" panose="02020603050405020304" pitchFamily="18" charset="0"/>
              </a:rPr>
              <a:t>Trong thẻ căn cước công dân có gắn chip có thông tin về số căn cước, họ tên, ngày sinh, giới tính, quê quán,… được in trên thẻ để đọc </a:t>
            </a:r>
            <a:r>
              <a:rPr lang="en-US" sz="2800" b="0" smtClean="0">
                <a:latin typeface="Times New Roman" panose="02020603050405020304" pitchFamily="18" charset="0"/>
                <a:ea typeface="Times New Roman" panose="02020603050405020304" pitchFamily="18" charset="0"/>
              </a:rPr>
              <a:t>trực </a:t>
            </a:r>
            <a:r>
              <a:rPr lang="en-US" sz="2800" b="0">
                <a:latin typeface="Times New Roman" panose="02020603050405020304" pitchFamily="18" charset="0"/>
                <a:ea typeface="Times New Roman" panose="02020603050405020304" pitchFamily="18" charset="0"/>
              </a:rPr>
              <a:t>tiếp. Ngoài ra, các thông tin ấy còn được mã hóa trong QR code và ghi vào chip nhớ. Theo em, điều đó có lợi gì?</a:t>
            </a:r>
          </a:p>
          <a:p>
            <a:pPr marL="0" marR="0">
              <a:spcBef>
                <a:spcPts val="1200"/>
              </a:spcBef>
              <a:spcAft>
                <a:spcPts val="1200"/>
              </a:spcAft>
            </a:pPr>
            <a:r>
              <a:rPr lang="en-US" sz="2800" i="1">
                <a:solidFill>
                  <a:srgbClr val="3333FF"/>
                </a:solidFill>
                <a:latin typeface="Times New Roman" panose="02020603050405020304" pitchFamily="18" charset="0"/>
                <a:ea typeface="Times New Roman" panose="02020603050405020304" pitchFamily="18" charset="0"/>
              </a:rPr>
              <a:t>Bài 2.</a:t>
            </a:r>
            <a:r>
              <a:rPr lang="en-US" sz="2800">
                <a:solidFill>
                  <a:srgbClr val="3333FF"/>
                </a:solidFill>
                <a:latin typeface="Times New Roman" panose="02020603050405020304" pitchFamily="18" charset="0"/>
                <a:ea typeface="Times New Roman" panose="02020603050405020304" pitchFamily="18" charset="0"/>
              </a:rPr>
              <a:t> </a:t>
            </a:r>
            <a:r>
              <a:rPr lang="en-US" sz="2800" b="0">
                <a:latin typeface="Times New Roman" panose="02020603050405020304" pitchFamily="18" charset="0"/>
                <a:ea typeface="Times New Roman" panose="02020603050405020304" pitchFamily="18" charset="0"/>
              </a:rPr>
              <a:t>Hãy tìm hiểu và mô tả vai trò của thiết bị số trong việc làm thay đổi cơ bản việc chụp ảnh</a:t>
            </a:r>
            <a:endParaRPr lang="en-US" sz="2800" b="0">
              <a:effectLst/>
              <a:latin typeface="Times New Roman" panose="02020603050405020304" pitchFamily="18" charset="0"/>
              <a:ea typeface="Times New Roman" panose="02020603050405020304"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38A195E-584A-485A-BECD-66468900B9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10" name="Rectangle 9">
            <a:extLst>
              <a:ext uri="{FF2B5EF4-FFF2-40B4-BE49-F238E27FC236}">
                <a16:creationId xmlns:a16="http://schemas.microsoft.com/office/drawing/2014/main" id="{840177A7-740C-43C7-8F2D-BD7067F12C9C}"/>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solidFill>
            <a:schemeClr val="bg1">
              <a:lumMod val="95000"/>
              <a:lumOff val="5000"/>
            </a:schemeClr>
          </a:solidFill>
          <a:ln>
            <a:noFill/>
          </a:ln>
          <a:effectLst>
            <a:outerShdw blurRad="635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12" name="Picture 11">
            <a:extLst>
              <a:ext uri="{FF2B5EF4-FFF2-40B4-BE49-F238E27FC236}">
                <a16:creationId xmlns:a16="http://schemas.microsoft.com/office/drawing/2014/main" id="{FF525AAA-82CE-4027-A26C-B0EFFD856F2E}"/>
              </a:ext>
              <a:ext uri="{C183D7F6-B498-43B3-948B-1728B52AA6E4}">
                <adec:decorative xmlns:adec="http://schemas.microsoft.com/office/drawing/2017/decorative" xmlns=""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534"/>
          <a:stretch/>
        </p:blipFill>
        <p:spPr>
          <a:xfrm rot="5400000" flipH="1" flipV="1">
            <a:off x="-1265719" y="2187575"/>
            <a:ext cx="6857999" cy="2482850"/>
          </a:xfrm>
          <a:prstGeom prst="rect">
            <a:avLst/>
          </a:prstGeom>
        </p:spPr>
      </p:pic>
      <p:sp>
        <p:nvSpPr>
          <p:cNvPr id="2" name="Title 1">
            <a:extLst>
              <a:ext uri="{FF2B5EF4-FFF2-40B4-BE49-F238E27FC236}">
                <a16:creationId xmlns:a16="http://schemas.microsoft.com/office/drawing/2014/main" id="{A389EA88-8D83-4F3F-A4C1-4B16E2377F9E}"/>
              </a:ext>
            </a:extLst>
          </p:cNvPr>
          <p:cNvSpPr>
            <a:spLocks noGrp="1"/>
          </p:cNvSpPr>
          <p:nvPr>
            <p:ph type="title"/>
          </p:nvPr>
        </p:nvSpPr>
        <p:spPr>
          <a:xfrm>
            <a:off x="3886200" y="2691835"/>
            <a:ext cx="7434070" cy="1474330"/>
          </a:xfrm>
        </p:spPr>
        <p:txBody>
          <a:bodyPr>
            <a:normAutofit/>
          </a:bodyPr>
          <a:lstStyle/>
          <a:p>
            <a:pPr algn="ctr"/>
            <a:r>
              <a:rPr lang="en-US" smtClean="0"/>
              <a:t>THANH YOU</a:t>
            </a:r>
            <a:endParaRPr lang="en-US" dirty="0"/>
          </a:p>
        </p:txBody>
      </p:sp>
      <p:sp>
        <p:nvSpPr>
          <p:cNvPr id="5" name="Date Placeholder 4"/>
          <p:cNvSpPr>
            <a:spLocks noGrp="1"/>
          </p:cNvSpPr>
          <p:nvPr>
            <p:ph type="dt" sz="half"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FEEB0F6-45BC-4FA3-A49C-4E326B4506EA}" type="datetime1">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t>6/12/2022</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50" b="0" i="0" u="none" strike="noStrike" kern="1200" cap="none" spc="0" normalizeH="0" baseline="0" noProof="0" smtClean="0">
                <a:ln>
                  <a:noFill/>
                </a:ln>
                <a:solidFill>
                  <a:prstClr val="white">
                    <a:tint val="75000"/>
                  </a:prstClr>
                </a:solidFill>
                <a:effectLst/>
                <a:uLnTx/>
                <a:uFillTx/>
                <a:latin typeface="Century Gothic" panose="020B0502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050" b="0" i="0" u="none" strike="noStrike" kern="1200" cap="none" spc="0" normalizeH="0" baseline="0" noProof="0" dirty="0">
              <a:ln>
                <a:noFill/>
              </a:ln>
              <a:solidFill>
                <a:prstClr val="white">
                  <a:tint val="75000"/>
                </a:prstClr>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18163724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2.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3.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4.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5.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6.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7.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8.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9.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10.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11.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12.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13.xml><?xml version="1.0" encoding="utf-8"?>
<p:tagLst xmlns:a="http://schemas.openxmlformats.org/drawingml/2006/main" xmlns:r="http://schemas.openxmlformats.org/officeDocument/2006/relationships" xmlns:p="http://schemas.openxmlformats.org/presentationml/2006/main">
  <p:tag name="ISPRING_AUDIO_BITRATE" val="0"/>
</p:tagLst>
</file>

<file path=ppt/tags/tag14.xml><?xml version="1.0" encoding="utf-8"?>
<p:tagLst xmlns:a="http://schemas.openxmlformats.org/drawingml/2006/main" xmlns:r="http://schemas.openxmlformats.org/officeDocument/2006/relationships" xmlns:p="http://schemas.openxmlformats.org/presentationml/2006/main">
  <p:tag name="ISPRING_AUDIO_BITRATE" val="0"/>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3.xml><?xml version="1.0" encoding="utf-8"?>
<a:theme xmlns:a="http://schemas.openxmlformats.org/drawingml/2006/main" name="1_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Mountain Top</Template>
  <TotalTime>2682</TotalTime>
  <Words>2307</Words>
  <Application>Microsoft Office PowerPoint</Application>
  <PresentationFormat>Widescreen</PresentationFormat>
  <Paragraphs>240</Paragraphs>
  <Slides>31</Slides>
  <Notes>14</Notes>
  <HiddenSlides>0</HiddenSlides>
  <MMClips>2</MMClips>
  <ScaleCrop>false</ScaleCrop>
  <HeadingPairs>
    <vt:vector size="6" baseType="variant">
      <vt:variant>
        <vt:lpstr>Fonts Used</vt:lpstr>
      </vt:variant>
      <vt:variant>
        <vt:i4>7</vt:i4>
      </vt:variant>
      <vt:variant>
        <vt:lpstr>Theme</vt:lpstr>
      </vt:variant>
      <vt:variant>
        <vt:i4>3</vt:i4>
      </vt:variant>
      <vt:variant>
        <vt:lpstr>Slide Titles</vt:lpstr>
      </vt:variant>
      <vt:variant>
        <vt:i4>31</vt:i4>
      </vt:variant>
    </vt:vector>
  </HeadingPairs>
  <TitlesOfParts>
    <vt:vector size="41" baseType="lpstr">
      <vt:lpstr>Times</vt:lpstr>
      <vt:lpstr>Century Gothic</vt:lpstr>
      <vt:lpstr>Courier New</vt:lpstr>
      <vt:lpstr>Times New Roman</vt:lpstr>
      <vt:lpstr>Arial</vt:lpstr>
      <vt:lpstr>Calibri Light</vt:lpstr>
      <vt:lpstr>Calibri</vt:lpstr>
      <vt:lpstr>Office Theme</vt:lpstr>
      <vt:lpstr>Vapor Trail</vt:lpstr>
      <vt:lpstr>1_Vapor Trail</vt:lpstr>
      <vt:lpstr>CHỦ ĐỀ 1: MÁY TÍNH VÀ XÃ HỘI TRI THỨC Bài 1: THÔNG TIN VÀ XỬ LÍ THÔNG TIN</vt:lpstr>
      <vt:lpstr>PowerPoint Presentation</vt:lpstr>
      <vt:lpstr>PowerPoint Presentation</vt:lpstr>
      <vt:lpstr>PowerPoint Presentation</vt:lpstr>
      <vt:lpstr>PowerPoint Presentation</vt:lpstr>
      <vt:lpstr>PowerPoint Presentation</vt:lpstr>
      <vt:lpstr>PowerPoint Presentation</vt:lpstr>
      <vt:lpstr>Như vậy:</vt:lpstr>
      <vt:lpstr>HOẠT ĐỘNG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HOẠT ĐỘNG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THANH YOU</vt:lpstr>
    </vt:vector>
  </TitlesOfParts>
  <Company>PDP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Bµi 2 : Th«ng tin vµ c¸ch biÓu biÔn th«ng tin</dc:title>
  <dc:creator>Soncan</dc:creator>
  <cp:lastModifiedBy>admin</cp:lastModifiedBy>
  <cp:revision>160</cp:revision>
  <dcterms:created xsi:type="dcterms:W3CDTF">2006-04-02T00:04:42Z</dcterms:created>
  <dcterms:modified xsi:type="dcterms:W3CDTF">2022-06-12T05:52:52Z</dcterms:modified>
</cp:coreProperties>
</file>